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23"/>
  </p:notesMasterIdLst>
  <p:handoutMasterIdLst>
    <p:handoutMasterId r:id="rId24"/>
  </p:handoutMasterIdLst>
  <p:sldIdLst>
    <p:sldId id="360" r:id="rId2"/>
    <p:sldId id="361" r:id="rId3"/>
    <p:sldId id="363" r:id="rId4"/>
    <p:sldId id="364" r:id="rId5"/>
    <p:sldId id="365" r:id="rId6"/>
    <p:sldId id="362" r:id="rId7"/>
    <p:sldId id="366" r:id="rId8"/>
    <p:sldId id="370" r:id="rId9"/>
    <p:sldId id="368" r:id="rId10"/>
    <p:sldId id="371" r:id="rId11"/>
    <p:sldId id="369" r:id="rId12"/>
    <p:sldId id="367" r:id="rId13"/>
    <p:sldId id="375" r:id="rId14"/>
    <p:sldId id="374" r:id="rId15"/>
    <p:sldId id="376" r:id="rId16"/>
    <p:sldId id="377" r:id="rId17"/>
    <p:sldId id="372" r:id="rId18"/>
    <p:sldId id="373" r:id="rId19"/>
    <p:sldId id="378" r:id="rId20"/>
    <p:sldId id="380" r:id="rId21"/>
    <p:sldId id="379" r:id="rId22"/>
  </p:sldIdLst>
  <p:sldSz cx="9144000" cy="6858000" type="screen4x3"/>
  <p:notesSz cx="6797675"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unn Grande" initials="GG" lastIdx="7" clrIdx="0"/>
  <p:cmAuthor id="1" name="ge200" initials="GE" lastIdx="4"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058" autoAdjust="0"/>
  </p:normalViewPr>
  <p:slideViewPr>
    <p:cSldViewPr>
      <p:cViewPr varScale="1">
        <p:scale>
          <a:sx n="63" d="100"/>
          <a:sy n="63" d="100"/>
        </p:scale>
        <p:origin x="1512" y="6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28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649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4" y="1"/>
            <a:ext cx="2945659" cy="496490"/>
          </a:xfrm>
          <a:prstGeom prst="rect">
            <a:avLst/>
          </a:prstGeom>
        </p:spPr>
        <p:txBody>
          <a:bodyPr vert="horz" lIns="91440" tIns="45720" rIns="91440" bIns="45720" rtlCol="0"/>
          <a:lstStyle>
            <a:lvl1pPr algn="r">
              <a:defRPr sz="1200"/>
            </a:lvl1pPr>
          </a:lstStyle>
          <a:p>
            <a:fld id="{BF2A70DB-6049-480D-86F5-823134650668}" type="datetimeFigureOut">
              <a:rPr lang="en-GB" smtClean="0"/>
              <a:t>13/04/2024</a:t>
            </a:fld>
            <a:endParaRPr lang="en-GB"/>
          </a:p>
        </p:txBody>
      </p:sp>
      <p:sp>
        <p:nvSpPr>
          <p:cNvPr id="4" name="Footer Placeholder 3"/>
          <p:cNvSpPr>
            <a:spLocks noGrp="1"/>
          </p:cNvSpPr>
          <p:nvPr>
            <p:ph type="ftr" sz="quarter" idx="2"/>
          </p:nvPr>
        </p:nvSpPr>
        <p:spPr>
          <a:xfrm>
            <a:off x="1" y="9431600"/>
            <a:ext cx="2945659" cy="49649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4" y="9431600"/>
            <a:ext cx="2945659" cy="496490"/>
          </a:xfrm>
          <a:prstGeom prst="rect">
            <a:avLst/>
          </a:prstGeom>
        </p:spPr>
        <p:txBody>
          <a:bodyPr vert="horz" lIns="91440" tIns="45720" rIns="91440" bIns="45720" rtlCol="0" anchor="b"/>
          <a:lstStyle>
            <a:lvl1pPr algn="r">
              <a:defRPr sz="1200"/>
            </a:lvl1pPr>
          </a:lstStyle>
          <a:p>
            <a:fld id="{81998D00-508D-4C3A-8024-461BB8FD6E7A}" type="slidenum">
              <a:rPr lang="en-GB" smtClean="0"/>
              <a:t>‹#›</a:t>
            </a:fld>
            <a:endParaRPr lang="en-GB"/>
          </a:p>
        </p:txBody>
      </p:sp>
    </p:spTree>
    <p:extLst>
      <p:ext uri="{BB962C8B-B14F-4D97-AF65-F5344CB8AC3E}">
        <p14:creationId xmlns:p14="http://schemas.microsoft.com/office/powerpoint/2010/main" val="3144747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649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4" y="1"/>
            <a:ext cx="2945659" cy="496490"/>
          </a:xfrm>
          <a:prstGeom prst="rect">
            <a:avLst/>
          </a:prstGeom>
        </p:spPr>
        <p:txBody>
          <a:bodyPr vert="horz" lIns="91440" tIns="45720" rIns="91440" bIns="45720" rtlCol="0"/>
          <a:lstStyle>
            <a:lvl1pPr algn="r">
              <a:defRPr sz="1200"/>
            </a:lvl1pPr>
          </a:lstStyle>
          <a:p>
            <a:fld id="{94A7479C-C5BD-4875-8E0D-40D482AFD8FE}" type="datetimeFigureOut">
              <a:rPr lang="en-GB" smtClean="0"/>
              <a:t>13/04/2024</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6662"/>
            <a:ext cx="5438140" cy="4468416"/>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9431600"/>
            <a:ext cx="2945659" cy="49649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4" y="9431600"/>
            <a:ext cx="2945659" cy="496490"/>
          </a:xfrm>
          <a:prstGeom prst="rect">
            <a:avLst/>
          </a:prstGeom>
        </p:spPr>
        <p:txBody>
          <a:bodyPr vert="horz" lIns="91440" tIns="45720" rIns="91440" bIns="45720" rtlCol="0" anchor="b"/>
          <a:lstStyle>
            <a:lvl1pPr algn="r">
              <a:defRPr sz="1200"/>
            </a:lvl1pPr>
          </a:lstStyle>
          <a:p>
            <a:fld id="{6D639C0D-10B8-4202-8FF1-03A1D137F8F7}" type="slidenum">
              <a:rPr lang="en-GB" smtClean="0"/>
              <a:t>‹#›</a:t>
            </a:fld>
            <a:endParaRPr lang="en-GB"/>
          </a:p>
        </p:txBody>
      </p:sp>
    </p:spTree>
    <p:extLst>
      <p:ext uri="{BB962C8B-B14F-4D97-AF65-F5344CB8AC3E}">
        <p14:creationId xmlns:p14="http://schemas.microsoft.com/office/powerpoint/2010/main" val="98818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97F0FB-C446-47CD-8C77-3AF571C35B1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7396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457200">
              <a:defRPr/>
            </a:pPr>
            <a:fld id="{6B1EB211-7674-4128-82AF-802619EAA41C}" type="datetimeFigureOut">
              <a:rPr lang="en-GB" smtClean="0">
                <a:solidFill>
                  <a:prstClr val="black">
                    <a:tint val="75000"/>
                  </a:prstClr>
                </a:solidFill>
              </a:rPr>
              <a:pPr defTabSz="457200">
                <a:defRPr/>
              </a:pPr>
              <a:t>13/04/2024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457200">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defRPr/>
            </a:pPr>
            <a:fld id="{003A2395-450E-4B17-A17A-34BC357E0273}" type="slidenum">
              <a:rPr lang="en-GB" smtClean="0">
                <a:solidFill>
                  <a:prstClr val="black">
                    <a:tint val="75000"/>
                  </a:prstClr>
                </a:solidFill>
              </a:rPr>
              <a:pPr defTabSz="457200">
                <a:defRPr/>
              </a:pPr>
              <a:t>‹#›</a:t>
            </a:fld>
            <a:endParaRPr lang="en-GB">
              <a:solidFill>
                <a:prstClr val="black">
                  <a:tint val="75000"/>
                </a:prstClr>
              </a:solidFill>
            </a:endParaRPr>
          </a:p>
        </p:txBody>
      </p:sp>
      <p:sp>
        <p:nvSpPr>
          <p:cNvPr id="7" name="Rectangle 6"/>
          <p:cNvSpPr/>
          <p:nvPr userDrawn="1"/>
        </p:nvSpPr>
        <p:spPr>
          <a:xfrm>
            <a:off x="0" y="6356351"/>
            <a:ext cx="9144000" cy="50164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GB">
              <a:solidFill>
                <a:prstClr val="white"/>
              </a:solidFill>
            </a:endParaRPr>
          </a:p>
        </p:txBody>
      </p:sp>
    </p:spTree>
    <p:extLst>
      <p:ext uri="{BB962C8B-B14F-4D97-AF65-F5344CB8AC3E}">
        <p14:creationId xmlns:p14="http://schemas.microsoft.com/office/powerpoint/2010/main" val="405022663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200">
              <a:defRPr/>
            </a:pPr>
            <a:fld id="{6B1EB211-7674-4128-82AF-802619EAA41C}" type="datetimeFigureOut">
              <a:rPr lang="en-GB" smtClean="0">
                <a:solidFill>
                  <a:prstClr val="black">
                    <a:tint val="75000"/>
                  </a:prstClr>
                </a:solidFill>
              </a:rPr>
              <a:pPr defTabSz="457200">
                <a:defRPr/>
              </a:pPr>
              <a:t>13/04/2024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457200">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defRPr/>
            </a:pPr>
            <a:fld id="{003A2395-450E-4B17-A17A-34BC357E0273}" type="slidenum">
              <a:rPr lang="en-GB" smtClean="0">
                <a:solidFill>
                  <a:prstClr val="black">
                    <a:tint val="75000"/>
                  </a:prstClr>
                </a:solidFill>
              </a:rPr>
              <a:pPr defTabSz="457200">
                <a:defRPr/>
              </a:pPr>
              <a:t>‹#›</a:t>
            </a:fld>
            <a:endParaRPr lang="en-GB">
              <a:solidFill>
                <a:prstClr val="black">
                  <a:tint val="75000"/>
                </a:prstClr>
              </a:solidFill>
            </a:endParaRPr>
          </a:p>
        </p:txBody>
      </p:sp>
    </p:spTree>
    <p:extLst>
      <p:ext uri="{BB962C8B-B14F-4D97-AF65-F5344CB8AC3E}">
        <p14:creationId xmlns:p14="http://schemas.microsoft.com/office/powerpoint/2010/main" val="3672514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200">
              <a:defRPr/>
            </a:pPr>
            <a:fld id="{6B1EB211-7674-4128-82AF-802619EAA41C}" type="datetimeFigureOut">
              <a:rPr lang="en-GB" smtClean="0">
                <a:solidFill>
                  <a:prstClr val="black">
                    <a:tint val="75000"/>
                  </a:prstClr>
                </a:solidFill>
              </a:rPr>
              <a:pPr defTabSz="457200">
                <a:defRPr/>
              </a:pPr>
              <a:t>13/04/2024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457200">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defRPr/>
            </a:pPr>
            <a:fld id="{003A2395-450E-4B17-A17A-34BC357E0273}" type="slidenum">
              <a:rPr lang="en-GB" smtClean="0">
                <a:solidFill>
                  <a:prstClr val="black">
                    <a:tint val="75000"/>
                  </a:prstClr>
                </a:solidFill>
              </a:rPr>
              <a:pPr defTabSz="457200">
                <a:defRPr/>
              </a:pPr>
              <a:t>‹#›</a:t>
            </a:fld>
            <a:endParaRPr lang="en-GB">
              <a:solidFill>
                <a:prstClr val="black">
                  <a:tint val="75000"/>
                </a:prstClr>
              </a:solidFill>
            </a:endParaRPr>
          </a:p>
        </p:txBody>
      </p:sp>
    </p:spTree>
    <p:extLst>
      <p:ext uri="{BB962C8B-B14F-4D97-AF65-F5344CB8AC3E}">
        <p14:creationId xmlns:p14="http://schemas.microsoft.com/office/powerpoint/2010/main" val="1648597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484394"/>
            <a:ext cx="7886700" cy="1325563"/>
          </a:xfrm>
        </p:spPr>
        <p:txBody>
          <a:bodyPr/>
          <a:lstStyle>
            <a:lvl1pPr>
              <a:defRPr b="1">
                <a:solidFill>
                  <a:srgbClr val="7030A0"/>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defTabSz="457200">
              <a:defRPr/>
            </a:pPr>
            <a:fld id="{6B1EB211-7674-4128-82AF-802619EAA41C}" type="datetimeFigureOut">
              <a:rPr lang="en-GB" smtClean="0">
                <a:solidFill>
                  <a:prstClr val="black">
                    <a:tint val="75000"/>
                  </a:prstClr>
                </a:solidFill>
              </a:rPr>
              <a:pPr defTabSz="457200">
                <a:defRPr/>
              </a:pPr>
              <a:t>13/04/2024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457200">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defRPr/>
            </a:pPr>
            <a:fld id="{003A2395-450E-4B17-A17A-34BC357E0273}" type="slidenum">
              <a:rPr lang="en-GB" smtClean="0">
                <a:solidFill>
                  <a:prstClr val="black">
                    <a:tint val="75000"/>
                  </a:prstClr>
                </a:solidFill>
              </a:rPr>
              <a:pPr defTabSz="457200">
                <a:defRPr/>
              </a:pPr>
              <a:t>‹#›</a:t>
            </a:fld>
            <a:endParaRPr lang="en-GB">
              <a:solidFill>
                <a:prstClr val="black">
                  <a:tint val="75000"/>
                </a:prstClr>
              </a:solidFill>
            </a:endParaRPr>
          </a:p>
        </p:txBody>
      </p:sp>
      <p:sp>
        <p:nvSpPr>
          <p:cNvPr id="8" name="Rectangle 7"/>
          <p:cNvSpPr/>
          <p:nvPr userDrawn="1"/>
        </p:nvSpPr>
        <p:spPr>
          <a:xfrm>
            <a:off x="0" y="6356351"/>
            <a:ext cx="9144000" cy="50164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GB">
              <a:solidFill>
                <a:prstClr val="white"/>
              </a:solidFill>
            </a:endParaRPr>
          </a:p>
        </p:txBody>
      </p:sp>
    </p:spTree>
    <p:extLst>
      <p:ext uri="{BB962C8B-B14F-4D97-AF65-F5344CB8AC3E}">
        <p14:creationId xmlns:p14="http://schemas.microsoft.com/office/powerpoint/2010/main" val="26150641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457200">
              <a:defRPr/>
            </a:pPr>
            <a:fld id="{6B1EB211-7674-4128-82AF-802619EAA41C}" type="datetimeFigureOut">
              <a:rPr lang="en-GB" smtClean="0">
                <a:solidFill>
                  <a:prstClr val="black">
                    <a:tint val="75000"/>
                  </a:prstClr>
                </a:solidFill>
              </a:rPr>
              <a:pPr defTabSz="457200">
                <a:defRPr/>
              </a:pPr>
              <a:t>13/04/2024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457200">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defRPr/>
            </a:pPr>
            <a:fld id="{003A2395-450E-4B17-A17A-34BC357E0273}" type="slidenum">
              <a:rPr lang="en-GB" smtClean="0">
                <a:solidFill>
                  <a:prstClr val="black">
                    <a:tint val="75000"/>
                  </a:prstClr>
                </a:solidFill>
              </a:rPr>
              <a:pPr defTabSz="457200">
                <a:defRPr/>
              </a:pPr>
              <a:t>‹#›</a:t>
            </a:fld>
            <a:endParaRPr lang="en-GB">
              <a:solidFill>
                <a:prstClr val="black">
                  <a:tint val="75000"/>
                </a:prstClr>
              </a:solidFill>
            </a:endParaRPr>
          </a:p>
        </p:txBody>
      </p:sp>
    </p:spTree>
    <p:extLst>
      <p:ext uri="{BB962C8B-B14F-4D97-AF65-F5344CB8AC3E}">
        <p14:creationId xmlns:p14="http://schemas.microsoft.com/office/powerpoint/2010/main" val="308621685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7030A0"/>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457200">
              <a:defRPr/>
            </a:pPr>
            <a:fld id="{6B1EB211-7674-4128-82AF-802619EAA41C}" type="datetimeFigureOut">
              <a:rPr lang="en-GB" smtClean="0">
                <a:solidFill>
                  <a:prstClr val="black">
                    <a:tint val="75000"/>
                  </a:prstClr>
                </a:solidFill>
              </a:rPr>
              <a:pPr defTabSz="457200">
                <a:defRPr/>
              </a:pPr>
              <a:t>13/04/2024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457200">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defRPr/>
            </a:pPr>
            <a:fld id="{003A2395-450E-4B17-A17A-34BC357E0273}" type="slidenum">
              <a:rPr lang="en-GB" smtClean="0">
                <a:solidFill>
                  <a:prstClr val="black">
                    <a:tint val="75000"/>
                  </a:prstClr>
                </a:solidFill>
              </a:rPr>
              <a:pPr defTabSz="457200">
                <a:defRPr/>
              </a:pPr>
              <a:t>‹#›</a:t>
            </a:fld>
            <a:endParaRPr lang="en-GB">
              <a:solidFill>
                <a:prstClr val="black">
                  <a:tint val="75000"/>
                </a:prstClr>
              </a:solidFill>
            </a:endParaRPr>
          </a:p>
        </p:txBody>
      </p:sp>
      <p:cxnSp>
        <p:nvCxnSpPr>
          <p:cNvPr id="8" name="Straight Connector 7"/>
          <p:cNvCxnSpPr/>
          <p:nvPr userDrawn="1"/>
        </p:nvCxnSpPr>
        <p:spPr>
          <a:xfrm>
            <a:off x="628650" y="1611177"/>
            <a:ext cx="7886700"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0" y="6356351"/>
            <a:ext cx="9144000" cy="50164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GB">
              <a:solidFill>
                <a:prstClr val="white"/>
              </a:solidFill>
            </a:endParaRPr>
          </a:p>
        </p:txBody>
      </p:sp>
    </p:spTree>
    <p:extLst>
      <p:ext uri="{BB962C8B-B14F-4D97-AF65-F5344CB8AC3E}">
        <p14:creationId xmlns:p14="http://schemas.microsoft.com/office/powerpoint/2010/main" val="70874717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457200">
              <a:defRPr/>
            </a:pPr>
            <a:fld id="{6B1EB211-7674-4128-82AF-802619EAA41C}" type="datetimeFigureOut">
              <a:rPr lang="en-GB" smtClean="0">
                <a:solidFill>
                  <a:prstClr val="black">
                    <a:tint val="75000"/>
                  </a:prstClr>
                </a:solidFill>
              </a:rPr>
              <a:pPr defTabSz="457200">
                <a:defRPr/>
              </a:pPr>
              <a:t>13/04/2024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defTabSz="457200">
              <a:defRPr/>
            </a:pP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200">
              <a:defRPr/>
            </a:pPr>
            <a:fld id="{003A2395-450E-4B17-A17A-34BC357E0273}" type="slidenum">
              <a:rPr lang="en-GB" smtClean="0">
                <a:solidFill>
                  <a:prstClr val="black">
                    <a:tint val="75000"/>
                  </a:prstClr>
                </a:solidFill>
              </a:rPr>
              <a:pPr defTabSz="457200">
                <a:defRPr/>
              </a:pPr>
              <a:t>‹#›</a:t>
            </a:fld>
            <a:endParaRPr lang="en-GB">
              <a:solidFill>
                <a:prstClr val="black">
                  <a:tint val="75000"/>
                </a:prstClr>
              </a:solidFill>
            </a:endParaRPr>
          </a:p>
        </p:txBody>
      </p:sp>
      <p:sp>
        <p:nvSpPr>
          <p:cNvPr id="10" name="Rectangle 9"/>
          <p:cNvSpPr/>
          <p:nvPr userDrawn="1"/>
        </p:nvSpPr>
        <p:spPr>
          <a:xfrm>
            <a:off x="0" y="6356351"/>
            <a:ext cx="9144000" cy="50164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GB">
              <a:solidFill>
                <a:prstClr val="white"/>
              </a:solidFill>
            </a:endParaRPr>
          </a:p>
        </p:txBody>
      </p:sp>
    </p:spTree>
    <p:extLst>
      <p:ext uri="{BB962C8B-B14F-4D97-AF65-F5344CB8AC3E}">
        <p14:creationId xmlns:p14="http://schemas.microsoft.com/office/powerpoint/2010/main" val="394151066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176"/>
            <a:ext cx="7886700" cy="1325563"/>
          </a:xfrm>
        </p:spPr>
        <p:txBody>
          <a:bodyPr/>
          <a:lstStyle>
            <a:lvl1pPr>
              <a:defRPr b="1">
                <a:solidFill>
                  <a:srgbClr val="7030A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pPr defTabSz="457200">
              <a:defRPr/>
            </a:pPr>
            <a:fld id="{6B1EB211-7674-4128-82AF-802619EAA41C}" type="datetimeFigureOut">
              <a:rPr lang="en-GB" smtClean="0">
                <a:solidFill>
                  <a:prstClr val="black">
                    <a:tint val="75000"/>
                  </a:prstClr>
                </a:solidFill>
              </a:rPr>
              <a:pPr defTabSz="457200">
                <a:defRPr/>
              </a:pPr>
              <a:t>13/04/2024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defTabSz="457200">
              <a:defRPr/>
            </a:pP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200">
              <a:defRPr/>
            </a:pPr>
            <a:fld id="{003A2395-450E-4B17-A17A-34BC357E0273}" type="slidenum">
              <a:rPr lang="en-GB" smtClean="0">
                <a:solidFill>
                  <a:prstClr val="black">
                    <a:tint val="75000"/>
                  </a:prstClr>
                </a:solidFill>
              </a:rPr>
              <a:pPr defTabSz="457200">
                <a:defRPr/>
              </a:pPr>
              <a:t>‹#›</a:t>
            </a:fld>
            <a:endParaRPr lang="en-GB">
              <a:solidFill>
                <a:prstClr val="black">
                  <a:tint val="75000"/>
                </a:prstClr>
              </a:solidFill>
            </a:endParaRPr>
          </a:p>
        </p:txBody>
      </p:sp>
      <p:sp>
        <p:nvSpPr>
          <p:cNvPr id="7" name="Rectangle 6"/>
          <p:cNvSpPr/>
          <p:nvPr userDrawn="1"/>
        </p:nvSpPr>
        <p:spPr>
          <a:xfrm>
            <a:off x="0" y="6356351"/>
            <a:ext cx="9144000" cy="50164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GB">
              <a:solidFill>
                <a:prstClr val="white"/>
              </a:solidFill>
            </a:endParaRPr>
          </a:p>
        </p:txBody>
      </p:sp>
      <p:cxnSp>
        <p:nvCxnSpPr>
          <p:cNvPr id="8" name="Straight Connector 7"/>
          <p:cNvCxnSpPr/>
          <p:nvPr userDrawn="1"/>
        </p:nvCxnSpPr>
        <p:spPr>
          <a:xfrm>
            <a:off x="628650" y="1363527"/>
            <a:ext cx="7886700"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128487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defRPr/>
            </a:pPr>
            <a:fld id="{6B1EB211-7674-4128-82AF-802619EAA41C}" type="datetimeFigureOut">
              <a:rPr lang="en-GB" smtClean="0">
                <a:solidFill>
                  <a:prstClr val="black">
                    <a:tint val="75000"/>
                  </a:prstClr>
                </a:solidFill>
              </a:rPr>
              <a:pPr defTabSz="457200">
                <a:defRPr/>
              </a:pPr>
              <a:t>13/04/2024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defTabSz="457200">
              <a:defRPr/>
            </a:pP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00">
              <a:defRPr/>
            </a:pPr>
            <a:fld id="{003A2395-450E-4B17-A17A-34BC357E0273}" type="slidenum">
              <a:rPr lang="en-GB" smtClean="0">
                <a:solidFill>
                  <a:prstClr val="black">
                    <a:tint val="75000"/>
                  </a:prstClr>
                </a:solidFill>
              </a:rPr>
              <a:pPr defTabSz="457200">
                <a:defRPr/>
              </a:pPr>
              <a:t>‹#›</a:t>
            </a:fld>
            <a:endParaRPr lang="en-GB">
              <a:solidFill>
                <a:prstClr val="black">
                  <a:tint val="75000"/>
                </a:prstClr>
              </a:solidFill>
            </a:endParaRPr>
          </a:p>
        </p:txBody>
      </p:sp>
    </p:spTree>
    <p:extLst>
      <p:ext uri="{BB962C8B-B14F-4D97-AF65-F5344CB8AC3E}">
        <p14:creationId xmlns:p14="http://schemas.microsoft.com/office/powerpoint/2010/main" val="1890157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457200">
              <a:defRPr/>
            </a:pPr>
            <a:fld id="{6B1EB211-7674-4128-82AF-802619EAA41C}" type="datetimeFigureOut">
              <a:rPr lang="en-GB" smtClean="0">
                <a:solidFill>
                  <a:prstClr val="black">
                    <a:tint val="75000"/>
                  </a:prstClr>
                </a:solidFill>
              </a:rPr>
              <a:pPr defTabSz="457200">
                <a:defRPr/>
              </a:pPr>
              <a:t>13/04/2024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457200">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defRPr/>
            </a:pPr>
            <a:fld id="{003A2395-450E-4B17-A17A-34BC357E0273}" type="slidenum">
              <a:rPr lang="en-GB" smtClean="0">
                <a:solidFill>
                  <a:prstClr val="black">
                    <a:tint val="75000"/>
                  </a:prstClr>
                </a:solidFill>
              </a:rPr>
              <a:pPr defTabSz="457200">
                <a:defRPr/>
              </a:pPr>
              <a:t>‹#›</a:t>
            </a:fld>
            <a:endParaRPr lang="en-GB">
              <a:solidFill>
                <a:prstClr val="black">
                  <a:tint val="75000"/>
                </a:prstClr>
              </a:solidFill>
            </a:endParaRPr>
          </a:p>
        </p:txBody>
      </p:sp>
    </p:spTree>
    <p:extLst>
      <p:ext uri="{BB962C8B-B14F-4D97-AF65-F5344CB8AC3E}">
        <p14:creationId xmlns:p14="http://schemas.microsoft.com/office/powerpoint/2010/main" val="2013563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457200">
              <a:defRPr/>
            </a:pPr>
            <a:fld id="{6B1EB211-7674-4128-82AF-802619EAA41C}" type="datetimeFigureOut">
              <a:rPr lang="en-GB" smtClean="0">
                <a:solidFill>
                  <a:prstClr val="black">
                    <a:tint val="75000"/>
                  </a:prstClr>
                </a:solidFill>
              </a:rPr>
              <a:pPr defTabSz="457200">
                <a:defRPr/>
              </a:pPr>
              <a:t>13/04/2024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457200">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defRPr/>
            </a:pPr>
            <a:fld id="{003A2395-450E-4B17-A17A-34BC357E0273}" type="slidenum">
              <a:rPr lang="en-GB" smtClean="0">
                <a:solidFill>
                  <a:prstClr val="black">
                    <a:tint val="75000"/>
                  </a:prstClr>
                </a:solidFill>
              </a:rPr>
              <a:pPr defTabSz="457200">
                <a:defRPr/>
              </a:pPr>
              <a:t>‹#›</a:t>
            </a:fld>
            <a:endParaRPr lang="en-GB">
              <a:solidFill>
                <a:prstClr val="black">
                  <a:tint val="75000"/>
                </a:prstClr>
              </a:solidFill>
            </a:endParaRPr>
          </a:p>
        </p:txBody>
      </p:sp>
    </p:spTree>
    <p:extLst>
      <p:ext uri="{BB962C8B-B14F-4D97-AF65-F5344CB8AC3E}">
        <p14:creationId xmlns:p14="http://schemas.microsoft.com/office/powerpoint/2010/main" val="932424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defRPr/>
            </a:pPr>
            <a:fld id="{6B1EB211-7674-4128-82AF-802619EAA41C}" type="datetimeFigureOut">
              <a:rPr lang="en-GB" smtClean="0">
                <a:solidFill>
                  <a:prstClr val="black">
                    <a:tint val="75000"/>
                  </a:prstClr>
                </a:solidFill>
              </a:rPr>
              <a:pPr defTabSz="457200">
                <a:defRPr/>
              </a:pPr>
              <a:t>13/04/2024</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defRPr/>
            </a:pPr>
            <a:fld id="{003A2395-450E-4B17-A17A-34BC357E0273}" type="slidenum">
              <a:rPr lang="en-GB" smtClean="0">
                <a:solidFill>
                  <a:prstClr val="black">
                    <a:tint val="75000"/>
                  </a:prstClr>
                </a:solidFill>
              </a:rPr>
              <a:pPr defTabSz="457200">
                <a:defRPr/>
              </a:pPr>
              <a:t>‹#›</a:t>
            </a:fld>
            <a:endParaRPr lang="en-GB">
              <a:solidFill>
                <a:prstClr val="black">
                  <a:tint val="75000"/>
                </a:prstClr>
              </a:solidFill>
            </a:endParaRPr>
          </a:p>
        </p:txBody>
      </p:sp>
    </p:spTree>
    <p:extLst>
      <p:ext uri="{BB962C8B-B14F-4D97-AF65-F5344CB8AC3E}">
        <p14:creationId xmlns:p14="http://schemas.microsoft.com/office/powerpoint/2010/main" val="3273100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hyperlink" Target="https://arc-gm.nihr.ac.uk/carer-project-" TargetMode="External"/><Relationship Id="rId4" Type="http://schemas.openxmlformats.org/officeDocument/2006/relationships/notesSlide" Target="../notesSlides/notesSlide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hyperlink" Target="https://arc-gm.nihr.ac.uk/carer-project-" TargetMode="Externa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hyperlink" Target="https://arc-gm.nihr.ac.uk/carer-project-" TargetMode="Externa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2.png"/><Relationship Id="rId5" Type="http://schemas.openxmlformats.org/officeDocument/2006/relationships/hyperlink" Target="mailto:Gunn.grande@Manchester.ac.uk" TargetMode="External"/><Relationship Id="rId4" Type="http://schemas.openxmlformats.org/officeDocument/2006/relationships/hyperlink" Target="https://arc-gm.nihr.ac.uk/carer-project-" TargetMode="Externa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hyperlink" Target="https://arc-gm.nihr.ac.uk/carer-project-" TargetMode="Externa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18484" y="1404640"/>
            <a:ext cx="8712968" cy="2096368"/>
          </a:xfrm>
        </p:spPr>
        <p:txBody>
          <a:bodyPr>
            <a:noAutofit/>
          </a:bodyPr>
          <a:lstStyle/>
          <a:p>
            <a:r>
              <a:rPr lang="nb-NO" sz="4800" b="1" dirty="0" smtClean="0">
                <a:solidFill>
                  <a:srgbClr val="7030A0"/>
                </a:solidFill>
              </a:rPr>
              <a:t>Supporting carers’ mental health</a:t>
            </a:r>
            <a:r>
              <a:rPr lang="nb-NO" sz="4400" dirty="0">
                <a:solidFill>
                  <a:srgbClr val="7030A0"/>
                </a:solidFill>
              </a:rPr>
              <a:t/>
            </a:r>
            <a:br>
              <a:rPr lang="nb-NO" sz="4400" dirty="0">
                <a:solidFill>
                  <a:srgbClr val="7030A0"/>
                </a:solidFill>
              </a:rPr>
            </a:br>
            <a:r>
              <a:rPr lang="nb-NO" sz="1600" dirty="0" smtClean="0">
                <a:solidFill>
                  <a:srgbClr val="7030A0"/>
                </a:solidFill>
              </a:rPr>
              <a:t> </a:t>
            </a:r>
            <a:r>
              <a:rPr lang="nb-NO" sz="3200" dirty="0" smtClean="0">
                <a:solidFill>
                  <a:srgbClr val="7030A0"/>
                </a:solidFill>
              </a:rPr>
              <a:t/>
            </a:r>
            <a:br>
              <a:rPr lang="nb-NO" sz="3200" dirty="0" smtClean="0">
                <a:solidFill>
                  <a:srgbClr val="7030A0"/>
                </a:solidFill>
              </a:rPr>
            </a:br>
            <a:r>
              <a:rPr lang="en-GB" sz="3200" dirty="0" smtClean="0"/>
              <a:t>Synthesis of research on factors </a:t>
            </a:r>
            <a:r>
              <a:rPr lang="en-GB" sz="3200" dirty="0"/>
              <a:t>affecting family carers’ psychological </a:t>
            </a:r>
            <a:r>
              <a:rPr lang="en-GB" sz="3200" dirty="0" smtClean="0"/>
              <a:t>wellbeing</a:t>
            </a:r>
            <a:endParaRPr lang="en-GB" sz="3200" dirty="0"/>
          </a:p>
        </p:txBody>
      </p:sp>
      <p:sp>
        <p:nvSpPr>
          <p:cNvPr id="5" name="Subtitle 4"/>
          <p:cNvSpPr>
            <a:spLocks noGrp="1"/>
          </p:cNvSpPr>
          <p:nvPr>
            <p:ph type="subTitle" idx="1"/>
          </p:nvPr>
        </p:nvSpPr>
        <p:spPr>
          <a:xfrm>
            <a:off x="1161684" y="4581128"/>
            <a:ext cx="7946820" cy="2736304"/>
          </a:xfrm>
        </p:spPr>
        <p:txBody>
          <a:bodyPr>
            <a:noAutofit/>
          </a:bodyPr>
          <a:lstStyle/>
          <a:p>
            <a:pPr algn="l">
              <a:spcBef>
                <a:spcPts val="700"/>
              </a:spcBef>
            </a:pPr>
            <a:r>
              <a:rPr lang="en-GB" sz="2200" dirty="0" smtClean="0"/>
              <a:t>Tracey Shield, </a:t>
            </a:r>
            <a:r>
              <a:rPr lang="en-GB" sz="2200" dirty="0" err="1" smtClean="0"/>
              <a:t>Kerin</a:t>
            </a:r>
            <a:r>
              <a:rPr lang="en-GB" sz="2200" dirty="0"/>
              <a:t> </a:t>
            </a:r>
            <a:r>
              <a:rPr lang="en-GB" sz="2200" dirty="0" err="1" smtClean="0"/>
              <a:t>Bayliss</a:t>
            </a:r>
            <a:r>
              <a:rPr lang="en-GB" sz="2200" dirty="0" smtClean="0"/>
              <a:t>, Christine Rowland, Danielle Harris</a:t>
            </a:r>
          </a:p>
          <a:p>
            <a:pPr algn="l">
              <a:spcBef>
                <a:spcPts val="700"/>
              </a:spcBef>
            </a:pPr>
            <a:r>
              <a:rPr lang="en-GB" sz="2200" dirty="0" smtClean="0"/>
              <a:t>Alison </a:t>
            </a:r>
            <a:r>
              <a:rPr lang="en-GB" sz="2200" dirty="0" err="1" smtClean="0"/>
              <a:t>Wearden</a:t>
            </a:r>
            <a:r>
              <a:rPr lang="en-GB" sz="2200" dirty="0" smtClean="0"/>
              <a:t>, Maria </a:t>
            </a:r>
            <a:r>
              <a:rPr lang="en-GB" sz="2200" dirty="0" err="1" smtClean="0"/>
              <a:t>Panagioti</a:t>
            </a:r>
            <a:r>
              <a:rPr lang="en-GB" sz="2200" dirty="0" smtClean="0"/>
              <a:t>, Alex Hodkinson, Penny Bee, Morag Farquhar (UEA)</a:t>
            </a:r>
          </a:p>
          <a:p>
            <a:pPr algn="l">
              <a:spcBef>
                <a:spcPts val="700"/>
              </a:spcBef>
            </a:pPr>
            <a:r>
              <a:rPr lang="en-GB" sz="2200" dirty="0" smtClean="0"/>
              <a:t>Jackie Flynn, Lesley </a:t>
            </a:r>
            <a:r>
              <a:rPr lang="en-GB" sz="2200" dirty="0" err="1" smtClean="0"/>
              <a:t>Goodburn</a:t>
            </a:r>
            <a:r>
              <a:rPr lang="en-GB" sz="2200" dirty="0" smtClean="0"/>
              <a:t>, Margaret Booth, David </a:t>
            </a:r>
            <a:r>
              <a:rPr lang="en-GB" sz="2200" dirty="0" err="1" smtClean="0"/>
              <a:t>Cotterill</a:t>
            </a:r>
            <a:r>
              <a:rPr lang="en-GB" sz="2200" dirty="0" smtClean="0"/>
              <a:t>, </a:t>
            </a:r>
            <a:r>
              <a:rPr lang="en-GB" sz="2200" dirty="0" err="1" smtClean="0"/>
              <a:t>Cederic</a:t>
            </a:r>
            <a:r>
              <a:rPr lang="en-GB" sz="2200" dirty="0" smtClean="0"/>
              <a:t> </a:t>
            </a:r>
            <a:r>
              <a:rPr lang="en-GB" sz="2200" dirty="0" err="1" smtClean="0"/>
              <a:t>Knipe</a:t>
            </a:r>
            <a:endParaRPr lang="en-GB" sz="2200" dirty="0" smtClean="0"/>
          </a:p>
          <a:p>
            <a:pPr algn="l"/>
            <a:r>
              <a:rPr lang="en-GB" sz="2800" dirty="0" smtClean="0">
                <a:hlinkClick r:id="rId5"/>
              </a:rPr>
              <a:t>https</a:t>
            </a:r>
            <a:r>
              <a:rPr lang="en-GB" sz="2800" dirty="0">
                <a:hlinkClick r:id="rId5"/>
              </a:rPr>
              <a:t>://</a:t>
            </a:r>
            <a:r>
              <a:rPr lang="en-GB" sz="2800" dirty="0" smtClean="0">
                <a:hlinkClick r:id="rId5"/>
              </a:rPr>
              <a:t>arc-gm.nihr.ac.uk/carer-project-</a:t>
            </a:r>
            <a:r>
              <a:rPr lang="en-GB" sz="2800" dirty="0" smtClean="0"/>
              <a:t> </a:t>
            </a:r>
            <a:endParaRPr lang="en-GB" altLang="en-US" sz="2800" dirty="0"/>
          </a:p>
        </p:txBody>
      </p:sp>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484" y="110768"/>
            <a:ext cx="2662963" cy="88765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TextBox 2"/>
          <p:cNvSpPr txBox="1"/>
          <p:nvPr/>
        </p:nvSpPr>
        <p:spPr>
          <a:xfrm>
            <a:off x="1154588" y="3780329"/>
            <a:ext cx="7776864" cy="584775"/>
          </a:xfrm>
          <a:prstGeom prst="rect">
            <a:avLst/>
          </a:prstGeom>
          <a:noFill/>
        </p:spPr>
        <p:txBody>
          <a:bodyPr wrap="square" rtlCol="0">
            <a:spAutoFit/>
          </a:bodyPr>
          <a:lstStyle/>
          <a:p>
            <a:r>
              <a:rPr lang="en-GB" sz="3200" dirty="0"/>
              <a:t>Gunn Grande 	University of </a:t>
            </a:r>
            <a:r>
              <a:rPr lang="en-GB" sz="3200" dirty="0" smtClean="0"/>
              <a:t>Manchester</a:t>
            </a:r>
            <a:endParaRPr lang="en-GB" sz="3200" dirty="0"/>
          </a:p>
        </p:txBody>
      </p:sp>
      <p:pic>
        <p:nvPicPr>
          <p:cNvPr id="6" name="Picture 5"/>
          <p:cNvPicPr>
            <a:picLocks noChangeAspect="1"/>
          </p:cNvPicPr>
          <p:nvPr/>
        </p:nvPicPr>
        <p:blipFill>
          <a:blip r:embed="rId7"/>
          <a:stretch>
            <a:fillRect/>
          </a:stretch>
        </p:blipFill>
        <p:spPr>
          <a:xfrm>
            <a:off x="5531591" y="-27384"/>
            <a:ext cx="3360889" cy="608732"/>
          </a:xfrm>
          <a:prstGeom prst="rect">
            <a:avLst/>
          </a:prstGeom>
        </p:spPr>
      </p:pic>
      <p:pic>
        <p:nvPicPr>
          <p:cNvPr id="7" name="Picture 2" descr="https://cdn.sanity.io/images/dcfd5dgl/production/101fd4c4392fbd131fb21fc5acb1edb61192bc11-462x72.png?auto=forma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62567" y="476672"/>
            <a:ext cx="3373929" cy="525806"/>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28497659"/>
      </p:ext>
    </p:extLst>
  </p:cSld>
  <p:clrMapOvr>
    <a:masterClrMapping/>
  </p:clrMapOvr>
  <mc:AlternateContent xmlns:mc="http://schemas.openxmlformats.org/markup-compatibility/2006">
    <mc:Choice xmlns:p14="http://schemas.microsoft.com/office/powerpoint/2010/main" Requires="p14">
      <p:transition spd="slow" p14:dur="2000" advTm="46967"/>
    </mc:Choice>
    <mc:Fallback>
      <p:transition spd="slow" advTm="46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Carer internal processes</a:t>
            </a:r>
            <a:endParaRPr lang="en-GB" dirty="0"/>
          </a:p>
        </p:txBody>
      </p:sp>
      <p:sp>
        <p:nvSpPr>
          <p:cNvPr id="3" name="Content Placeholder 2"/>
          <p:cNvSpPr>
            <a:spLocks noGrp="1"/>
          </p:cNvSpPr>
          <p:nvPr>
            <p:ph idx="1"/>
          </p:nvPr>
        </p:nvSpPr>
        <p:spPr/>
        <p:txBody>
          <a:bodyPr>
            <a:normAutofit fontScale="92500" lnSpcReduction="10000"/>
          </a:bodyPr>
          <a:lstStyle/>
          <a:p>
            <a:r>
              <a:rPr lang="en-GB" sz="3000" dirty="0" smtClean="0"/>
              <a:t>Loss </a:t>
            </a:r>
            <a:r>
              <a:rPr lang="en-GB" sz="3000" dirty="0"/>
              <a:t>of self-determination, autonomy and control, </a:t>
            </a:r>
            <a:r>
              <a:rPr lang="en-GB" sz="3000" dirty="0" smtClean="0"/>
              <a:t>lack </a:t>
            </a:r>
            <a:r>
              <a:rPr lang="en-GB" sz="3000" dirty="0"/>
              <a:t>of confidence </a:t>
            </a:r>
            <a:r>
              <a:rPr lang="en-GB" sz="3000" dirty="0" smtClean="0"/>
              <a:t>in caring role and adjusting to transitions, relate to worse mental health</a:t>
            </a:r>
          </a:p>
          <a:p>
            <a:pPr marL="273050" indent="0">
              <a:buNone/>
            </a:pPr>
            <a:r>
              <a:rPr lang="en-GB" sz="3000" i="1" dirty="0" smtClean="0">
                <a:solidFill>
                  <a:srgbClr val="0070C0"/>
                </a:solidFill>
              </a:rPr>
              <a:t>“there’s </a:t>
            </a:r>
            <a:r>
              <a:rPr lang="en-GB" sz="3000" i="1" dirty="0">
                <a:solidFill>
                  <a:srgbClr val="0070C0"/>
                </a:solidFill>
              </a:rPr>
              <a:t>something that has come into your life that is both robbing you and robbing your </a:t>
            </a:r>
            <a:r>
              <a:rPr lang="en-GB" sz="3000" i="1" dirty="0" smtClean="0">
                <a:solidFill>
                  <a:srgbClr val="0070C0"/>
                </a:solidFill>
              </a:rPr>
              <a:t>wife..”</a:t>
            </a:r>
          </a:p>
          <a:p>
            <a:pPr marL="273050" indent="0">
              <a:buNone/>
            </a:pPr>
            <a:r>
              <a:rPr lang="en-GB" sz="3000" i="1" dirty="0" smtClean="0">
                <a:solidFill>
                  <a:srgbClr val="0070C0"/>
                </a:solidFill>
              </a:rPr>
              <a:t>“It’s actually quite frightening, that you’re in charge of somebody so sick and you don’t know what to do for them and yet you know they need serious medical help.”</a:t>
            </a:r>
            <a:r>
              <a:rPr lang="en-GB" sz="3000" dirty="0"/>
              <a:t> </a:t>
            </a:r>
            <a:endParaRPr lang="en-GB" sz="3000" dirty="0" smtClean="0"/>
          </a:p>
          <a:p>
            <a:pPr marL="273050" indent="-273050"/>
            <a:r>
              <a:rPr lang="en-GB" sz="3000" dirty="0" smtClean="0"/>
              <a:t>Better </a:t>
            </a:r>
            <a:r>
              <a:rPr lang="en-GB" sz="3000" dirty="0"/>
              <a:t>self-efficacy, preparedness and mastery associated with better mental health</a:t>
            </a:r>
          </a:p>
          <a:p>
            <a:pPr marL="273050" indent="0">
              <a:buNone/>
            </a:pPr>
            <a:endParaRPr lang="en-GB" dirty="0">
              <a:solidFill>
                <a:srgbClr val="0070C0"/>
              </a:solidFill>
            </a:endParaRPr>
          </a:p>
        </p:txBody>
      </p:sp>
      <p:grpSp>
        <p:nvGrpSpPr>
          <p:cNvPr id="9" name="Group 8"/>
          <p:cNvGrpSpPr/>
          <p:nvPr/>
        </p:nvGrpSpPr>
        <p:grpSpPr>
          <a:xfrm>
            <a:off x="107504" y="396240"/>
            <a:ext cx="1584136" cy="1432672"/>
            <a:chOff x="107504" y="396240"/>
            <a:chExt cx="1584136" cy="1432672"/>
          </a:xfrm>
        </p:grpSpPr>
        <p:pic>
          <p:nvPicPr>
            <p:cNvPr id="4" name="Picture 3"/>
            <p:cNvPicPr>
              <a:picLocks noChangeAspect="1"/>
            </p:cNvPicPr>
            <p:nvPr/>
          </p:nvPicPr>
          <p:blipFill>
            <a:blip r:embed="rId4"/>
            <a:stretch>
              <a:fillRect/>
            </a:stretch>
          </p:blipFill>
          <p:spPr>
            <a:xfrm>
              <a:off x="107504" y="457121"/>
              <a:ext cx="1476581" cy="1371791"/>
            </a:xfrm>
            <a:prstGeom prst="rect">
              <a:avLst/>
            </a:prstGeom>
          </p:spPr>
        </p:pic>
        <p:sp>
          <p:nvSpPr>
            <p:cNvPr id="5" name="Freeform 4"/>
            <p:cNvSpPr/>
            <p:nvPr/>
          </p:nvSpPr>
          <p:spPr>
            <a:xfrm>
              <a:off x="396240" y="441960"/>
              <a:ext cx="411480" cy="137160"/>
            </a:xfrm>
            <a:custGeom>
              <a:avLst/>
              <a:gdLst>
                <a:gd name="connsiteX0" fmla="*/ 0 w 411480"/>
                <a:gd name="connsiteY0" fmla="*/ 0 h 137160"/>
                <a:gd name="connsiteX1" fmla="*/ 243840 w 411480"/>
                <a:gd name="connsiteY1" fmla="*/ 137160 h 137160"/>
                <a:gd name="connsiteX2" fmla="*/ 411480 w 411480"/>
                <a:gd name="connsiteY2" fmla="*/ 0 h 137160"/>
                <a:gd name="connsiteX3" fmla="*/ 0 w 411480"/>
                <a:gd name="connsiteY3" fmla="*/ 0 h 137160"/>
              </a:gdLst>
              <a:ahLst/>
              <a:cxnLst>
                <a:cxn ang="0">
                  <a:pos x="connsiteX0" y="connsiteY0"/>
                </a:cxn>
                <a:cxn ang="0">
                  <a:pos x="connsiteX1" y="connsiteY1"/>
                </a:cxn>
                <a:cxn ang="0">
                  <a:pos x="connsiteX2" y="connsiteY2"/>
                </a:cxn>
                <a:cxn ang="0">
                  <a:pos x="connsiteX3" y="connsiteY3"/>
                </a:cxn>
              </a:cxnLst>
              <a:rect l="l" t="t" r="r" b="b"/>
              <a:pathLst>
                <a:path w="411480" h="137160">
                  <a:moveTo>
                    <a:pt x="0" y="0"/>
                  </a:moveTo>
                  <a:lnTo>
                    <a:pt x="243840" y="137160"/>
                  </a:lnTo>
                  <a:lnTo>
                    <a:pt x="411480" y="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p:cNvSpPr/>
            <p:nvPr/>
          </p:nvSpPr>
          <p:spPr>
            <a:xfrm>
              <a:off x="1402080" y="396240"/>
              <a:ext cx="259080" cy="304800"/>
            </a:xfrm>
            <a:custGeom>
              <a:avLst/>
              <a:gdLst>
                <a:gd name="connsiteX0" fmla="*/ 0 w 259080"/>
                <a:gd name="connsiteY0" fmla="*/ 0 h 304800"/>
                <a:gd name="connsiteX1" fmla="*/ 259080 w 259080"/>
                <a:gd name="connsiteY1" fmla="*/ 0 h 304800"/>
                <a:gd name="connsiteX2" fmla="*/ 213360 w 259080"/>
                <a:gd name="connsiteY2" fmla="*/ 304800 h 304800"/>
                <a:gd name="connsiteX3" fmla="*/ 0 w 259080"/>
                <a:gd name="connsiteY3" fmla="*/ 0 h 304800"/>
              </a:gdLst>
              <a:ahLst/>
              <a:cxnLst>
                <a:cxn ang="0">
                  <a:pos x="connsiteX0" y="connsiteY0"/>
                </a:cxn>
                <a:cxn ang="0">
                  <a:pos x="connsiteX1" y="connsiteY1"/>
                </a:cxn>
                <a:cxn ang="0">
                  <a:pos x="connsiteX2" y="connsiteY2"/>
                </a:cxn>
                <a:cxn ang="0">
                  <a:pos x="connsiteX3" y="connsiteY3"/>
                </a:cxn>
              </a:cxnLst>
              <a:rect l="l" t="t" r="r" b="b"/>
              <a:pathLst>
                <a:path w="259080" h="304800">
                  <a:moveTo>
                    <a:pt x="0" y="0"/>
                  </a:moveTo>
                  <a:lnTo>
                    <a:pt x="259080" y="0"/>
                  </a:lnTo>
                  <a:lnTo>
                    <a:pt x="213360" y="304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1463040" y="1402080"/>
              <a:ext cx="228600" cy="426720"/>
            </a:xfrm>
            <a:custGeom>
              <a:avLst/>
              <a:gdLst>
                <a:gd name="connsiteX0" fmla="*/ 0 w 228600"/>
                <a:gd name="connsiteY0" fmla="*/ 121920 h 426720"/>
                <a:gd name="connsiteX1" fmla="*/ 91440 w 228600"/>
                <a:gd name="connsiteY1" fmla="*/ 426720 h 426720"/>
                <a:gd name="connsiteX2" fmla="*/ 228600 w 228600"/>
                <a:gd name="connsiteY2" fmla="*/ 0 h 426720"/>
                <a:gd name="connsiteX3" fmla="*/ 0 w 228600"/>
                <a:gd name="connsiteY3" fmla="*/ 121920 h 426720"/>
              </a:gdLst>
              <a:ahLst/>
              <a:cxnLst>
                <a:cxn ang="0">
                  <a:pos x="connsiteX0" y="connsiteY0"/>
                </a:cxn>
                <a:cxn ang="0">
                  <a:pos x="connsiteX1" y="connsiteY1"/>
                </a:cxn>
                <a:cxn ang="0">
                  <a:pos x="connsiteX2" y="connsiteY2"/>
                </a:cxn>
                <a:cxn ang="0">
                  <a:pos x="connsiteX3" y="connsiteY3"/>
                </a:cxn>
              </a:cxnLst>
              <a:rect l="l" t="t" r="r" b="b"/>
              <a:pathLst>
                <a:path w="228600" h="426720">
                  <a:moveTo>
                    <a:pt x="0" y="121920"/>
                  </a:moveTo>
                  <a:lnTo>
                    <a:pt x="91440" y="426720"/>
                  </a:lnTo>
                  <a:lnTo>
                    <a:pt x="228600" y="0"/>
                  </a:lnTo>
                  <a:lnTo>
                    <a:pt x="0" y="1219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0119455"/>
      </p:ext>
    </p:extLst>
  </p:cSld>
  <p:clrMapOvr>
    <a:masterClrMapping/>
  </p:clrMapOvr>
  <mc:AlternateContent xmlns:mc="http://schemas.openxmlformats.org/markup-compatibility/2006">
    <mc:Choice xmlns:p14="http://schemas.microsoft.com/office/powerpoint/2010/main" Requires="p14">
      <p:transition spd="slow" p14:dur="2000" advTm="61963"/>
    </mc:Choice>
    <mc:Fallback>
      <p:transition spd="slow" advTm="61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Finance, relationships and demographics</a:t>
            </a:r>
            <a:endParaRPr lang="en-GB" dirty="0"/>
          </a:p>
        </p:txBody>
      </p:sp>
      <p:sp>
        <p:nvSpPr>
          <p:cNvPr id="10" name="TextBox 9"/>
          <p:cNvSpPr txBox="1"/>
          <p:nvPr/>
        </p:nvSpPr>
        <p:spPr>
          <a:xfrm>
            <a:off x="1489335" y="1809957"/>
            <a:ext cx="7351675" cy="3667671"/>
          </a:xfrm>
          <a:prstGeom prst="rect">
            <a:avLst/>
          </a:prstGeom>
          <a:noFill/>
        </p:spPr>
        <p:txBody>
          <a:bodyPr wrap="square" rtlCol="0">
            <a:spAutoFit/>
          </a:bodyPr>
          <a:lstStyle/>
          <a:p>
            <a:pPr marL="285750" indent="-285750">
              <a:spcBef>
                <a:spcPts val="500"/>
              </a:spcBef>
              <a:buFont typeface="Arial" panose="020B0604020202020204" pitchFamily="34" charset="0"/>
              <a:buChar char="•"/>
            </a:pPr>
            <a:r>
              <a:rPr lang="en-GB" sz="2800" dirty="0" smtClean="0"/>
              <a:t>The impact of caregiving on costs</a:t>
            </a:r>
            <a:r>
              <a:rPr lang="en-GB" sz="2800" dirty="0"/>
              <a:t>, </a:t>
            </a:r>
            <a:r>
              <a:rPr lang="en-GB" sz="2800" dirty="0" smtClean="0"/>
              <a:t>finances </a:t>
            </a:r>
            <a:r>
              <a:rPr lang="en-GB" sz="2800" dirty="0"/>
              <a:t>and </a:t>
            </a:r>
            <a:r>
              <a:rPr lang="en-GB" sz="2800" dirty="0" smtClean="0"/>
              <a:t>work was mainly emphasised by carers themselves as relating to their mental health</a:t>
            </a:r>
          </a:p>
          <a:p>
            <a:pPr marL="285750" indent="-285750">
              <a:spcBef>
                <a:spcPts val="500"/>
              </a:spcBef>
              <a:buFont typeface="Arial" panose="020B0604020202020204" pitchFamily="34" charset="0"/>
              <a:buChar char="•"/>
            </a:pPr>
            <a:r>
              <a:rPr lang="en-GB" sz="2800" dirty="0" smtClean="0"/>
              <a:t>Relationship changes in roles and quality of relationship with the patient may matter</a:t>
            </a:r>
          </a:p>
          <a:p>
            <a:pPr marL="285750" indent="-285750">
              <a:spcBef>
                <a:spcPts val="500"/>
              </a:spcBef>
              <a:buFont typeface="Arial" panose="020B0604020202020204" pitchFamily="34" charset="0"/>
              <a:buChar char="•"/>
            </a:pPr>
            <a:r>
              <a:rPr lang="en-GB" sz="2800" dirty="0" smtClean="0"/>
              <a:t>Some demographic groups may be more vulnerable, e.g. younger carers and women, but results unclear </a:t>
            </a:r>
            <a:endParaRPr lang="en-GB" sz="2800" dirty="0"/>
          </a:p>
        </p:txBody>
      </p:sp>
      <p:grpSp>
        <p:nvGrpSpPr>
          <p:cNvPr id="14" name="Group 13"/>
          <p:cNvGrpSpPr/>
          <p:nvPr/>
        </p:nvGrpSpPr>
        <p:grpSpPr>
          <a:xfrm>
            <a:off x="60960" y="152400"/>
            <a:ext cx="1287634" cy="1615440"/>
            <a:chOff x="60960" y="152400"/>
            <a:chExt cx="1287634" cy="1615440"/>
          </a:xfrm>
        </p:grpSpPr>
        <p:pic>
          <p:nvPicPr>
            <p:cNvPr id="4" name="Picture 3"/>
            <p:cNvPicPr>
              <a:picLocks noChangeAspect="1"/>
            </p:cNvPicPr>
            <p:nvPr/>
          </p:nvPicPr>
          <p:blipFill>
            <a:blip r:embed="rId4"/>
            <a:stretch>
              <a:fillRect/>
            </a:stretch>
          </p:blipFill>
          <p:spPr>
            <a:xfrm>
              <a:off x="100645" y="272209"/>
              <a:ext cx="1247949" cy="1428949"/>
            </a:xfrm>
            <a:prstGeom prst="rect">
              <a:avLst/>
            </a:prstGeom>
          </p:spPr>
        </p:pic>
        <p:sp>
          <p:nvSpPr>
            <p:cNvPr id="3" name="Freeform 2"/>
            <p:cNvSpPr/>
            <p:nvPr/>
          </p:nvSpPr>
          <p:spPr>
            <a:xfrm>
              <a:off x="60960" y="152400"/>
              <a:ext cx="655320" cy="487680"/>
            </a:xfrm>
            <a:custGeom>
              <a:avLst/>
              <a:gdLst>
                <a:gd name="connsiteX0" fmla="*/ 0 w 655320"/>
                <a:gd name="connsiteY0" fmla="*/ 0 h 487680"/>
                <a:gd name="connsiteX1" fmla="*/ 30480 w 655320"/>
                <a:gd name="connsiteY1" fmla="*/ 487680 h 487680"/>
                <a:gd name="connsiteX2" fmla="*/ 655320 w 655320"/>
                <a:gd name="connsiteY2" fmla="*/ 30480 h 487680"/>
                <a:gd name="connsiteX3" fmla="*/ 0 w 655320"/>
                <a:gd name="connsiteY3" fmla="*/ 0 h 487680"/>
              </a:gdLst>
              <a:ahLst/>
              <a:cxnLst>
                <a:cxn ang="0">
                  <a:pos x="connsiteX0" y="connsiteY0"/>
                </a:cxn>
                <a:cxn ang="0">
                  <a:pos x="connsiteX1" y="connsiteY1"/>
                </a:cxn>
                <a:cxn ang="0">
                  <a:pos x="connsiteX2" y="connsiteY2"/>
                </a:cxn>
                <a:cxn ang="0">
                  <a:pos x="connsiteX3" y="connsiteY3"/>
                </a:cxn>
              </a:cxnLst>
              <a:rect l="l" t="t" r="r" b="b"/>
              <a:pathLst>
                <a:path w="655320" h="487680">
                  <a:moveTo>
                    <a:pt x="0" y="0"/>
                  </a:moveTo>
                  <a:lnTo>
                    <a:pt x="30480" y="487680"/>
                  </a:lnTo>
                  <a:lnTo>
                    <a:pt x="655320" y="3048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243840" y="1630680"/>
              <a:ext cx="289560" cy="137160"/>
            </a:xfrm>
            <a:custGeom>
              <a:avLst/>
              <a:gdLst>
                <a:gd name="connsiteX0" fmla="*/ 0 w 289560"/>
                <a:gd name="connsiteY0" fmla="*/ 0 h 137160"/>
                <a:gd name="connsiteX1" fmla="*/ 274320 w 289560"/>
                <a:gd name="connsiteY1" fmla="*/ 0 h 137160"/>
                <a:gd name="connsiteX2" fmla="*/ 289560 w 289560"/>
                <a:gd name="connsiteY2" fmla="*/ 137160 h 137160"/>
                <a:gd name="connsiteX3" fmla="*/ 45720 w 289560"/>
                <a:gd name="connsiteY3" fmla="*/ 137160 h 137160"/>
                <a:gd name="connsiteX4" fmla="*/ 0 w 289560"/>
                <a:gd name="connsiteY4" fmla="*/ 0 h 137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560" h="137160">
                  <a:moveTo>
                    <a:pt x="0" y="0"/>
                  </a:moveTo>
                  <a:lnTo>
                    <a:pt x="274320" y="0"/>
                  </a:lnTo>
                  <a:lnTo>
                    <a:pt x="289560" y="137160"/>
                  </a:lnTo>
                  <a:lnTo>
                    <a:pt x="45720" y="13716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p:cNvGrpSpPr/>
          <p:nvPr/>
        </p:nvGrpSpPr>
        <p:grpSpPr>
          <a:xfrm>
            <a:off x="100645" y="1989221"/>
            <a:ext cx="1359187" cy="1529155"/>
            <a:chOff x="100645" y="1989221"/>
            <a:chExt cx="1359187" cy="1529155"/>
          </a:xfrm>
        </p:grpSpPr>
        <p:pic>
          <p:nvPicPr>
            <p:cNvPr id="8" name="Picture 7"/>
            <p:cNvPicPr>
              <a:picLocks noChangeAspect="1"/>
            </p:cNvPicPr>
            <p:nvPr/>
          </p:nvPicPr>
          <p:blipFill>
            <a:blip r:embed="rId5"/>
            <a:stretch>
              <a:fillRect/>
            </a:stretch>
          </p:blipFill>
          <p:spPr>
            <a:xfrm>
              <a:off x="100645" y="2060848"/>
              <a:ext cx="1314633" cy="1457528"/>
            </a:xfrm>
            <a:prstGeom prst="rect">
              <a:avLst/>
            </a:prstGeom>
          </p:spPr>
        </p:pic>
        <p:sp>
          <p:nvSpPr>
            <p:cNvPr id="9" name="Freeform 8"/>
            <p:cNvSpPr/>
            <p:nvPr/>
          </p:nvSpPr>
          <p:spPr>
            <a:xfrm>
              <a:off x="818147" y="1989221"/>
              <a:ext cx="641685" cy="433137"/>
            </a:xfrm>
            <a:custGeom>
              <a:avLst/>
              <a:gdLst>
                <a:gd name="connsiteX0" fmla="*/ 625642 w 641685"/>
                <a:gd name="connsiteY0" fmla="*/ 0 h 433137"/>
                <a:gd name="connsiteX1" fmla="*/ 641685 w 641685"/>
                <a:gd name="connsiteY1" fmla="*/ 433137 h 433137"/>
                <a:gd name="connsiteX2" fmla="*/ 0 w 641685"/>
                <a:gd name="connsiteY2" fmla="*/ 32084 h 433137"/>
                <a:gd name="connsiteX3" fmla="*/ 625642 w 641685"/>
                <a:gd name="connsiteY3" fmla="*/ 0 h 433137"/>
              </a:gdLst>
              <a:ahLst/>
              <a:cxnLst>
                <a:cxn ang="0">
                  <a:pos x="connsiteX0" y="connsiteY0"/>
                </a:cxn>
                <a:cxn ang="0">
                  <a:pos x="connsiteX1" y="connsiteY1"/>
                </a:cxn>
                <a:cxn ang="0">
                  <a:pos x="connsiteX2" y="connsiteY2"/>
                </a:cxn>
                <a:cxn ang="0">
                  <a:pos x="connsiteX3" y="connsiteY3"/>
                </a:cxn>
              </a:cxnLst>
              <a:rect l="l" t="t" r="r" b="b"/>
              <a:pathLst>
                <a:path w="641685" h="433137">
                  <a:moveTo>
                    <a:pt x="625642" y="0"/>
                  </a:moveTo>
                  <a:lnTo>
                    <a:pt x="641685" y="433137"/>
                  </a:lnTo>
                  <a:lnTo>
                    <a:pt x="0" y="32084"/>
                  </a:lnTo>
                  <a:lnTo>
                    <a:pt x="625642"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p:cNvGrpSpPr/>
          <p:nvPr/>
        </p:nvGrpSpPr>
        <p:grpSpPr>
          <a:xfrm>
            <a:off x="16042" y="3673642"/>
            <a:ext cx="1475874" cy="1715821"/>
            <a:chOff x="16042" y="3673642"/>
            <a:chExt cx="1475874" cy="1715821"/>
          </a:xfrm>
        </p:grpSpPr>
        <p:sp>
          <p:nvSpPr>
            <p:cNvPr id="11" name="Freeform 10"/>
            <p:cNvSpPr/>
            <p:nvPr/>
          </p:nvSpPr>
          <p:spPr>
            <a:xfrm>
              <a:off x="1251284" y="3673642"/>
              <a:ext cx="224590" cy="802105"/>
            </a:xfrm>
            <a:custGeom>
              <a:avLst/>
              <a:gdLst>
                <a:gd name="connsiteX0" fmla="*/ 224590 w 224590"/>
                <a:gd name="connsiteY0" fmla="*/ 802105 h 802105"/>
                <a:gd name="connsiteX1" fmla="*/ 224590 w 224590"/>
                <a:gd name="connsiteY1" fmla="*/ 0 h 802105"/>
                <a:gd name="connsiteX2" fmla="*/ 0 w 224590"/>
                <a:gd name="connsiteY2" fmla="*/ 304800 h 802105"/>
                <a:gd name="connsiteX3" fmla="*/ 224590 w 224590"/>
                <a:gd name="connsiteY3" fmla="*/ 802105 h 802105"/>
              </a:gdLst>
              <a:ahLst/>
              <a:cxnLst>
                <a:cxn ang="0">
                  <a:pos x="connsiteX0" y="connsiteY0"/>
                </a:cxn>
                <a:cxn ang="0">
                  <a:pos x="connsiteX1" y="connsiteY1"/>
                </a:cxn>
                <a:cxn ang="0">
                  <a:pos x="connsiteX2" y="connsiteY2"/>
                </a:cxn>
                <a:cxn ang="0">
                  <a:pos x="connsiteX3" y="connsiteY3"/>
                </a:cxn>
              </a:cxnLst>
              <a:rect l="l" t="t" r="r" b="b"/>
              <a:pathLst>
                <a:path w="224590" h="802105">
                  <a:moveTo>
                    <a:pt x="224590" y="802105"/>
                  </a:moveTo>
                  <a:lnTo>
                    <a:pt x="224590" y="0"/>
                  </a:lnTo>
                  <a:lnTo>
                    <a:pt x="0" y="304800"/>
                  </a:lnTo>
                  <a:lnTo>
                    <a:pt x="224590" y="80210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6"/>
            <a:stretch>
              <a:fillRect/>
            </a:stretch>
          </p:blipFill>
          <p:spPr>
            <a:xfrm>
              <a:off x="57776" y="3789040"/>
              <a:ext cx="1400370" cy="1600423"/>
            </a:xfrm>
            <a:prstGeom prst="rect">
              <a:avLst/>
            </a:prstGeom>
          </p:spPr>
        </p:pic>
        <p:sp>
          <p:nvSpPr>
            <p:cNvPr id="12" name="Freeform 11"/>
            <p:cNvSpPr/>
            <p:nvPr/>
          </p:nvSpPr>
          <p:spPr>
            <a:xfrm>
              <a:off x="16042" y="3705726"/>
              <a:ext cx="272716" cy="1090863"/>
            </a:xfrm>
            <a:custGeom>
              <a:avLst/>
              <a:gdLst>
                <a:gd name="connsiteX0" fmla="*/ 0 w 272716"/>
                <a:gd name="connsiteY0" fmla="*/ 0 h 1090863"/>
                <a:gd name="connsiteX1" fmla="*/ 272716 w 272716"/>
                <a:gd name="connsiteY1" fmla="*/ 320842 h 1090863"/>
                <a:gd name="connsiteX2" fmla="*/ 16042 w 272716"/>
                <a:gd name="connsiteY2" fmla="*/ 1090863 h 1090863"/>
                <a:gd name="connsiteX3" fmla="*/ 0 w 272716"/>
                <a:gd name="connsiteY3" fmla="*/ 0 h 1090863"/>
              </a:gdLst>
              <a:ahLst/>
              <a:cxnLst>
                <a:cxn ang="0">
                  <a:pos x="connsiteX0" y="connsiteY0"/>
                </a:cxn>
                <a:cxn ang="0">
                  <a:pos x="connsiteX1" y="connsiteY1"/>
                </a:cxn>
                <a:cxn ang="0">
                  <a:pos x="connsiteX2" y="connsiteY2"/>
                </a:cxn>
                <a:cxn ang="0">
                  <a:pos x="connsiteX3" y="connsiteY3"/>
                </a:cxn>
              </a:cxnLst>
              <a:rect l="l" t="t" r="r" b="b"/>
              <a:pathLst>
                <a:path w="272716" h="1090863">
                  <a:moveTo>
                    <a:pt x="0" y="0"/>
                  </a:moveTo>
                  <a:lnTo>
                    <a:pt x="272716" y="320842"/>
                  </a:lnTo>
                  <a:lnTo>
                    <a:pt x="16042" y="109086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2"/>
            <p:cNvSpPr/>
            <p:nvPr/>
          </p:nvSpPr>
          <p:spPr>
            <a:xfrm>
              <a:off x="561474" y="3737811"/>
              <a:ext cx="288758" cy="160421"/>
            </a:xfrm>
            <a:custGeom>
              <a:avLst/>
              <a:gdLst>
                <a:gd name="connsiteX0" fmla="*/ 0 w 288758"/>
                <a:gd name="connsiteY0" fmla="*/ 0 h 160421"/>
                <a:gd name="connsiteX1" fmla="*/ 288758 w 288758"/>
                <a:gd name="connsiteY1" fmla="*/ 0 h 160421"/>
                <a:gd name="connsiteX2" fmla="*/ 128337 w 288758"/>
                <a:gd name="connsiteY2" fmla="*/ 160421 h 160421"/>
                <a:gd name="connsiteX3" fmla="*/ 0 w 288758"/>
                <a:gd name="connsiteY3" fmla="*/ 0 h 160421"/>
              </a:gdLst>
              <a:ahLst/>
              <a:cxnLst>
                <a:cxn ang="0">
                  <a:pos x="connsiteX0" y="connsiteY0"/>
                </a:cxn>
                <a:cxn ang="0">
                  <a:pos x="connsiteX1" y="connsiteY1"/>
                </a:cxn>
                <a:cxn ang="0">
                  <a:pos x="connsiteX2" y="connsiteY2"/>
                </a:cxn>
                <a:cxn ang="0">
                  <a:pos x="connsiteX3" y="connsiteY3"/>
                </a:cxn>
              </a:cxnLst>
              <a:rect l="l" t="t" r="r" b="b"/>
              <a:pathLst>
                <a:path w="288758" h="160421">
                  <a:moveTo>
                    <a:pt x="0" y="0"/>
                  </a:moveTo>
                  <a:lnTo>
                    <a:pt x="288758" y="0"/>
                  </a:lnTo>
                  <a:lnTo>
                    <a:pt x="128337" y="160421"/>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16"/>
            <p:cNvSpPr/>
            <p:nvPr/>
          </p:nvSpPr>
          <p:spPr>
            <a:xfrm>
              <a:off x="1267326" y="3689684"/>
              <a:ext cx="224590" cy="978569"/>
            </a:xfrm>
            <a:custGeom>
              <a:avLst/>
              <a:gdLst>
                <a:gd name="connsiteX0" fmla="*/ 224590 w 224590"/>
                <a:gd name="connsiteY0" fmla="*/ 0 h 978569"/>
                <a:gd name="connsiteX1" fmla="*/ 224590 w 224590"/>
                <a:gd name="connsiteY1" fmla="*/ 978569 h 978569"/>
                <a:gd name="connsiteX2" fmla="*/ 0 w 224590"/>
                <a:gd name="connsiteY2" fmla="*/ 192505 h 978569"/>
                <a:gd name="connsiteX3" fmla="*/ 224590 w 224590"/>
                <a:gd name="connsiteY3" fmla="*/ 0 h 978569"/>
              </a:gdLst>
              <a:ahLst/>
              <a:cxnLst>
                <a:cxn ang="0">
                  <a:pos x="connsiteX0" y="connsiteY0"/>
                </a:cxn>
                <a:cxn ang="0">
                  <a:pos x="connsiteX1" y="connsiteY1"/>
                </a:cxn>
                <a:cxn ang="0">
                  <a:pos x="connsiteX2" y="connsiteY2"/>
                </a:cxn>
                <a:cxn ang="0">
                  <a:pos x="connsiteX3" y="connsiteY3"/>
                </a:cxn>
              </a:cxnLst>
              <a:rect l="l" t="t" r="r" b="b"/>
              <a:pathLst>
                <a:path w="224590" h="978569">
                  <a:moveTo>
                    <a:pt x="224590" y="0"/>
                  </a:moveTo>
                  <a:lnTo>
                    <a:pt x="224590" y="978569"/>
                  </a:lnTo>
                  <a:lnTo>
                    <a:pt x="0" y="192505"/>
                  </a:lnTo>
                  <a:lnTo>
                    <a:pt x="22459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20225408"/>
      </p:ext>
    </p:extLst>
  </p:cSld>
  <p:clrMapOvr>
    <a:masterClrMapping/>
  </p:clrMapOvr>
  <mc:AlternateContent xmlns:mc="http://schemas.openxmlformats.org/markup-compatibility/2006">
    <mc:Choice xmlns:p14="http://schemas.microsoft.com/office/powerpoint/2010/main" Requires="p14">
      <p:transition spd="slow" p14:dur="2000" advTm="85265"/>
    </mc:Choice>
    <mc:Fallback>
      <p:transition spd="slow" advTm="85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t="1673"/>
          <a:stretch/>
        </p:blipFill>
        <p:spPr>
          <a:xfrm>
            <a:off x="755576" y="1289803"/>
            <a:ext cx="5334745" cy="5163533"/>
          </a:xfrm>
          <a:prstGeom prst="rect">
            <a:avLst/>
          </a:prstGeom>
        </p:spPr>
      </p:pic>
      <p:sp>
        <p:nvSpPr>
          <p:cNvPr id="4" name="TextBox 3"/>
          <p:cNvSpPr txBox="1"/>
          <p:nvPr/>
        </p:nvSpPr>
        <p:spPr>
          <a:xfrm>
            <a:off x="5913568" y="4149080"/>
            <a:ext cx="2952328" cy="1938992"/>
          </a:xfrm>
          <a:prstGeom prst="rect">
            <a:avLst/>
          </a:prstGeom>
          <a:noFill/>
        </p:spPr>
        <p:txBody>
          <a:bodyPr wrap="square" rtlCol="0">
            <a:spAutoFit/>
          </a:bodyPr>
          <a:lstStyle/>
          <a:p>
            <a:r>
              <a:rPr lang="en-GB" sz="2400" dirty="0" smtClean="0"/>
              <a:t>Read full recommendations in report </a:t>
            </a:r>
            <a:r>
              <a:rPr lang="en-GB" sz="2400" dirty="0"/>
              <a:t>at </a:t>
            </a:r>
            <a:r>
              <a:rPr lang="en-GB" sz="2400" dirty="0">
                <a:hlinkClick r:id="rId5"/>
              </a:rPr>
              <a:t>https://</a:t>
            </a:r>
            <a:r>
              <a:rPr lang="en-GB" sz="2400" dirty="0" smtClean="0">
                <a:hlinkClick r:id="rId5"/>
              </a:rPr>
              <a:t>arc-gm.nihr.ac.uk/carer-project-</a:t>
            </a:r>
            <a:r>
              <a:rPr lang="en-GB" sz="2400" dirty="0" smtClean="0"/>
              <a:t>   </a:t>
            </a:r>
            <a:endParaRPr lang="en-GB" sz="2400" dirty="0"/>
          </a:p>
        </p:txBody>
      </p:sp>
      <p:sp>
        <p:nvSpPr>
          <p:cNvPr id="5" name="TextBox 4"/>
          <p:cNvSpPr txBox="1"/>
          <p:nvPr/>
        </p:nvSpPr>
        <p:spPr>
          <a:xfrm>
            <a:off x="467544" y="476672"/>
            <a:ext cx="8390171" cy="769441"/>
          </a:xfrm>
          <a:prstGeom prst="rect">
            <a:avLst/>
          </a:prstGeom>
          <a:noFill/>
        </p:spPr>
        <p:txBody>
          <a:bodyPr wrap="square" rtlCol="0">
            <a:spAutoFit/>
          </a:bodyPr>
          <a:lstStyle/>
          <a:p>
            <a:pPr algn="ctr"/>
            <a:r>
              <a:rPr lang="en-GB" sz="4400" b="1" dirty="0" smtClean="0">
                <a:solidFill>
                  <a:srgbClr val="7030A0"/>
                </a:solidFill>
              </a:rPr>
              <a:t>Carer Recommendations</a:t>
            </a:r>
            <a:endParaRPr lang="en-GB" sz="4400" b="1" dirty="0">
              <a:solidFill>
                <a:srgbClr val="7030A0"/>
              </a:solidFill>
            </a:endParaRPr>
          </a:p>
        </p:txBody>
      </p:sp>
      <p:sp>
        <p:nvSpPr>
          <p:cNvPr id="3" name="Rectangle 2"/>
          <p:cNvSpPr/>
          <p:nvPr/>
        </p:nvSpPr>
        <p:spPr>
          <a:xfrm>
            <a:off x="755576" y="5949280"/>
            <a:ext cx="1080120"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21446525"/>
      </p:ext>
    </p:extLst>
  </p:cSld>
  <p:clrMapOvr>
    <a:masterClrMapping/>
  </p:clrMapOvr>
  <mc:AlternateContent xmlns:mc="http://schemas.openxmlformats.org/markup-compatibility/2006">
    <mc:Choice xmlns:p14="http://schemas.microsoft.com/office/powerpoint/2010/main" Requires="p14">
      <p:transition spd="slow" p14:dur="2000" advTm="37484"/>
    </mc:Choice>
    <mc:Fallback>
      <p:transition spd="slow" advTm="37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28650" y="484394"/>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smtClean="0">
                <a:solidFill>
                  <a:srgbClr val="7030A0"/>
                </a:solidFill>
              </a:rPr>
              <a:t>Awareness raising</a:t>
            </a:r>
            <a:endParaRPr lang="en-GB" b="1" dirty="0">
              <a:solidFill>
                <a:srgbClr val="7030A0"/>
              </a:solidFill>
            </a:endParaRPr>
          </a:p>
        </p:txBody>
      </p:sp>
      <p:sp>
        <p:nvSpPr>
          <p:cNvPr id="3" name="Content Placeholder 2"/>
          <p:cNvSpPr txBox="1">
            <a:spLocks/>
          </p:cNvSpPr>
          <p:nvPr/>
        </p:nvSpPr>
        <p:spPr>
          <a:xfrm>
            <a:off x="628650" y="1825625"/>
            <a:ext cx="78867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smtClean="0"/>
              <a:t>Two components needed to ensure services are communicated to carers in a timely manner to meet their needs:</a:t>
            </a:r>
          </a:p>
          <a:p>
            <a:r>
              <a:rPr lang="en-GB" dirty="0" smtClean="0"/>
              <a:t>Make carers aware of support services available to themselves and person cared for</a:t>
            </a:r>
          </a:p>
          <a:p>
            <a:r>
              <a:rPr lang="en-GB" dirty="0" smtClean="0"/>
              <a:t>Raise awareness among practitioners to address impact of caregiving on carers</a:t>
            </a:r>
            <a:endParaRPr lang="en-GB" dirty="0"/>
          </a:p>
        </p:txBody>
      </p:sp>
      <p:grpSp>
        <p:nvGrpSpPr>
          <p:cNvPr id="8" name="Group 7"/>
          <p:cNvGrpSpPr/>
          <p:nvPr/>
        </p:nvGrpSpPr>
        <p:grpSpPr>
          <a:xfrm>
            <a:off x="336884" y="244747"/>
            <a:ext cx="1684421" cy="1568011"/>
            <a:chOff x="336884" y="244747"/>
            <a:chExt cx="1684421" cy="1568011"/>
          </a:xfrm>
        </p:grpSpPr>
        <p:pic>
          <p:nvPicPr>
            <p:cNvPr id="4" name="Picture 3"/>
            <p:cNvPicPr>
              <a:picLocks noChangeAspect="1"/>
            </p:cNvPicPr>
            <p:nvPr/>
          </p:nvPicPr>
          <p:blipFill>
            <a:blip r:embed="rId4"/>
            <a:stretch>
              <a:fillRect/>
            </a:stretch>
          </p:blipFill>
          <p:spPr>
            <a:xfrm>
              <a:off x="395536" y="244747"/>
              <a:ext cx="1524213" cy="1486107"/>
            </a:xfrm>
            <a:prstGeom prst="rect">
              <a:avLst/>
            </a:prstGeom>
          </p:spPr>
        </p:pic>
        <p:sp>
          <p:nvSpPr>
            <p:cNvPr id="5" name="Freeform 4"/>
            <p:cNvSpPr/>
            <p:nvPr/>
          </p:nvSpPr>
          <p:spPr>
            <a:xfrm>
              <a:off x="1572126" y="1122947"/>
              <a:ext cx="449179" cy="689811"/>
            </a:xfrm>
            <a:custGeom>
              <a:avLst/>
              <a:gdLst>
                <a:gd name="connsiteX0" fmla="*/ 385011 w 449179"/>
                <a:gd name="connsiteY0" fmla="*/ 0 h 689811"/>
                <a:gd name="connsiteX1" fmla="*/ 0 w 449179"/>
                <a:gd name="connsiteY1" fmla="*/ 689811 h 689811"/>
                <a:gd name="connsiteX2" fmla="*/ 449179 w 449179"/>
                <a:gd name="connsiteY2" fmla="*/ 673769 h 689811"/>
                <a:gd name="connsiteX3" fmla="*/ 385011 w 449179"/>
                <a:gd name="connsiteY3" fmla="*/ 0 h 689811"/>
              </a:gdLst>
              <a:ahLst/>
              <a:cxnLst>
                <a:cxn ang="0">
                  <a:pos x="connsiteX0" y="connsiteY0"/>
                </a:cxn>
                <a:cxn ang="0">
                  <a:pos x="connsiteX1" y="connsiteY1"/>
                </a:cxn>
                <a:cxn ang="0">
                  <a:pos x="connsiteX2" y="connsiteY2"/>
                </a:cxn>
                <a:cxn ang="0">
                  <a:pos x="connsiteX3" y="connsiteY3"/>
                </a:cxn>
              </a:cxnLst>
              <a:rect l="l" t="t" r="r" b="b"/>
              <a:pathLst>
                <a:path w="449179" h="689811">
                  <a:moveTo>
                    <a:pt x="385011" y="0"/>
                  </a:moveTo>
                  <a:lnTo>
                    <a:pt x="0" y="689811"/>
                  </a:lnTo>
                  <a:lnTo>
                    <a:pt x="449179" y="673769"/>
                  </a:lnTo>
                  <a:lnTo>
                    <a:pt x="38501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336884" y="1074821"/>
              <a:ext cx="433137" cy="737937"/>
            </a:xfrm>
            <a:custGeom>
              <a:avLst/>
              <a:gdLst>
                <a:gd name="connsiteX0" fmla="*/ 0 w 433137"/>
                <a:gd name="connsiteY0" fmla="*/ 0 h 737937"/>
                <a:gd name="connsiteX1" fmla="*/ 433137 w 433137"/>
                <a:gd name="connsiteY1" fmla="*/ 737937 h 737937"/>
                <a:gd name="connsiteX2" fmla="*/ 16042 w 433137"/>
                <a:gd name="connsiteY2" fmla="*/ 721895 h 737937"/>
                <a:gd name="connsiteX3" fmla="*/ 0 w 433137"/>
                <a:gd name="connsiteY3" fmla="*/ 0 h 737937"/>
              </a:gdLst>
              <a:ahLst/>
              <a:cxnLst>
                <a:cxn ang="0">
                  <a:pos x="connsiteX0" y="connsiteY0"/>
                </a:cxn>
                <a:cxn ang="0">
                  <a:pos x="connsiteX1" y="connsiteY1"/>
                </a:cxn>
                <a:cxn ang="0">
                  <a:pos x="connsiteX2" y="connsiteY2"/>
                </a:cxn>
                <a:cxn ang="0">
                  <a:pos x="connsiteX3" y="connsiteY3"/>
                </a:cxn>
              </a:cxnLst>
              <a:rect l="l" t="t" r="r" b="b"/>
              <a:pathLst>
                <a:path w="433137" h="737937">
                  <a:moveTo>
                    <a:pt x="0" y="0"/>
                  </a:moveTo>
                  <a:lnTo>
                    <a:pt x="433137" y="737937"/>
                  </a:lnTo>
                  <a:lnTo>
                    <a:pt x="16042" y="72189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3016622"/>
      </p:ext>
    </p:extLst>
  </p:cSld>
  <p:clrMapOvr>
    <a:masterClrMapping/>
  </p:clrMapOvr>
  <mc:AlternateContent xmlns:mc="http://schemas.openxmlformats.org/markup-compatibility/2006">
    <mc:Choice xmlns:p14="http://schemas.microsoft.com/office/powerpoint/2010/main" Requires="p14">
      <p:transition spd="slow" p14:dur="2000" advTm="49456"/>
    </mc:Choice>
    <mc:Fallback>
      <p:transition spd="slow" advTm="49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28650" y="484394"/>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smtClean="0">
                <a:solidFill>
                  <a:srgbClr val="7030A0"/>
                </a:solidFill>
              </a:rPr>
              <a:t>Road map </a:t>
            </a:r>
            <a:endParaRPr lang="en-GB" b="1" dirty="0">
              <a:solidFill>
                <a:srgbClr val="7030A0"/>
              </a:solidFill>
            </a:endParaRPr>
          </a:p>
        </p:txBody>
      </p:sp>
      <p:sp>
        <p:nvSpPr>
          <p:cNvPr id="4" name="Content Placeholder 2"/>
          <p:cNvSpPr txBox="1">
            <a:spLocks/>
          </p:cNvSpPr>
          <p:nvPr/>
        </p:nvSpPr>
        <p:spPr>
          <a:xfrm>
            <a:off x="628650" y="1825625"/>
            <a:ext cx="78867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smtClean="0"/>
              <a:t>Provide carers with a ‘road map’ with information to prepare and support them to navigate each stage of caregiving and bereavement</a:t>
            </a:r>
          </a:p>
          <a:p>
            <a:pPr marL="0" indent="0">
              <a:buFont typeface="Arial" panose="020B0604020202020204" pitchFamily="34" charset="0"/>
              <a:buNone/>
            </a:pPr>
            <a:r>
              <a:rPr lang="en-GB" dirty="0" smtClean="0"/>
              <a:t>Needs to be holistic and include</a:t>
            </a:r>
          </a:p>
          <a:p>
            <a:r>
              <a:rPr lang="en-GB" dirty="0" smtClean="0"/>
              <a:t>Help available locally</a:t>
            </a:r>
          </a:p>
          <a:p>
            <a:r>
              <a:rPr lang="en-GB" dirty="0" smtClean="0"/>
              <a:t>How to access specialist equipment and services for home care</a:t>
            </a:r>
          </a:p>
          <a:p>
            <a:r>
              <a:rPr lang="en-GB" dirty="0" smtClean="0"/>
              <a:t>Practical advice, including legal, financial, services</a:t>
            </a:r>
          </a:p>
          <a:p>
            <a:r>
              <a:rPr lang="en-GB" dirty="0" smtClean="0"/>
              <a:t>List of relevant contact numbers, websites and email addresses</a:t>
            </a:r>
            <a:endParaRPr lang="en-GB" dirty="0"/>
          </a:p>
        </p:txBody>
      </p:sp>
      <p:grpSp>
        <p:nvGrpSpPr>
          <p:cNvPr id="8" name="Group 7"/>
          <p:cNvGrpSpPr/>
          <p:nvPr/>
        </p:nvGrpSpPr>
        <p:grpSpPr>
          <a:xfrm>
            <a:off x="112295" y="0"/>
            <a:ext cx="1505693" cy="1684421"/>
            <a:chOff x="112295" y="0"/>
            <a:chExt cx="1505693" cy="1684421"/>
          </a:xfrm>
        </p:grpSpPr>
        <p:pic>
          <p:nvPicPr>
            <p:cNvPr id="2" name="Picture 1"/>
            <p:cNvPicPr>
              <a:picLocks noChangeAspect="1"/>
            </p:cNvPicPr>
            <p:nvPr/>
          </p:nvPicPr>
          <p:blipFill>
            <a:blip r:embed="rId4"/>
            <a:stretch>
              <a:fillRect/>
            </a:stretch>
          </p:blipFill>
          <p:spPr>
            <a:xfrm>
              <a:off x="179512" y="116632"/>
              <a:ext cx="1438476" cy="1524213"/>
            </a:xfrm>
            <a:prstGeom prst="rect">
              <a:avLst/>
            </a:prstGeom>
          </p:spPr>
        </p:pic>
        <p:sp>
          <p:nvSpPr>
            <p:cNvPr id="5" name="Freeform 4"/>
            <p:cNvSpPr/>
            <p:nvPr/>
          </p:nvSpPr>
          <p:spPr>
            <a:xfrm>
              <a:off x="112295" y="0"/>
              <a:ext cx="513347" cy="834189"/>
            </a:xfrm>
            <a:custGeom>
              <a:avLst/>
              <a:gdLst>
                <a:gd name="connsiteX0" fmla="*/ 0 w 513347"/>
                <a:gd name="connsiteY0" fmla="*/ 32084 h 834189"/>
                <a:gd name="connsiteX1" fmla="*/ 32084 w 513347"/>
                <a:gd name="connsiteY1" fmla="*/ 834189 h 834189"/>
                <a:gd name="connsiteX2" fmla="*/ 513347 w 513347"/>
                <a:gd name="connsiteY2" fmla="*/ 0 h 834189"/>
                <a:gd name="connsiteX3" fmla="*/ 0 w 513347"/>
                <a:gd name="connsiteY3" fmla="*/ 32084 h 834189"/>
              </a:gdLst>
              <a:ahLst/>
              <a:cxnLst>
                <a:cxn ang="0">
                  <a:pos x="connsiteX0" y="connsiteY0"/>
                </a:cxn>
                <a:cxn ang="0">
                  <a:pos x="connsiteX1" y="connsiteY1"/>
                </a:cxn>
                <a:cxn ang="0">
                  <a:pos x="connsiteX2" y="connsiteY2"/>
                </a:cxn>
                <a:cxn ang="0">
                  <a:pos x="connsiteX3" y="connsiteY3"/>
                </a:cxn>
              </a:cxnLst>
              <a:rect l="l" t="t" r="r" b="b"/>
              <a:pathLst>
                <a:path w="513347" h="834189">
                  <a:moveTo>
                    <a:pt x="0" y="32084"/>
                  </a:moveTo>
                  <a:lnTo>
                    <a:pt x="32084" y="834189"/>
                  </a:lnTo>
                  <a:lnTo>
                    <a:pt x="513347" y="0"/>
                  </a:lnTo>
                  <a:lnTo>
                    <a:pt x="0" y="320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128337" y="1122947"/>
              <a:ext cx="368968" cy="561474"/>
            </a:xfrm>
            <a:custGeom>
              <a:avLst/>
              <a:gdLst>
                <a:gd name="connsiteX0" fmla="*/ 16042 w 368968"/>
                <a:gd name="connsiteY0" fmla="*/ 0 h 561474"/>
                <a:gd name="connsiteX1" fmla="*/ 368968 w 368968"/>
                <a:gd name="connsiteY1" fmla="*/ 561474 h 561474"/>
                <a:gd name="connsiteX2" fmla="*/ 0 w 368968"/>
                <a:gd name="connsiteY2" fmla="*/ 545432 h 561474"/>
                <a:gd name="connsiteX3" fmla="*/ 16042 w 368968"/>
                <a:gd name="connsiteY3" fmla="*/ 0 h 561474"/>
              </a:gdLst>
              <a:ahLst/>
              <a:cxnLst>
                <a:cxn ang="0">
                  <a:pos x="connsiteX0" y="connsiteY0"/>
                </a:cxn>
                <a:cxn ang="0">
                  <a:pos x="connsiteX1" y="connsiteY1"/>
                </a:cxn>
                <a:cxn ang="0">
                  <a:pos x="connsiteX2" y="connsiteY2"/>
                </a:cxn>
                <a:cxn ang="0">
                  <a:pos x="connsiteX3" y="connsiteY3"/>
                </a:cxn>
              </a:cxnLst>
              <a:rect l="l" t="t" r="r" b="b"/>
              <a:pathLst>
                <a:path w="368968" h="561474">
                  <a:moveTo>
                    <a:pt x="16042" y="0"/>
                  </a:moveTo>
                  <a:lnTo>
                    <a:pt x="368968" y="561474"/>
                  </a:lnTo>
                  <a:lnTo>
                    <a:pt x="0" y="545432"/>
                  </a:lnTo>
                  <a:lnTo>
                    <a:pt x="16042"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51816605"/>
      </p:ext>
    </p:extLst>
  </p:cSld>
  <p:clrMapOvr>
    <a:masterClrMapping/>
  </p:clrMapOvr>
  <mc:AlternateContent xmlns:mc="http://schemas.openxmlformats.org/markup-compatibility/2006">
    <mc:Choice xmlns:p14="http://schemas.microsoft.com/office/powerpoint/2010/main" Requires="p14">
      <p:transition spd="slow" p14:dur="2000" advTm="70324"/>
    </mc:Choice>
    <mc:Fallback>
      <p:transition spd="slow" advTm="70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28650" y="484394"/>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smtClean="0">
                <a:solidFill>
                  <a:srgbClr val="7030A0"/>
                </a:solidFill>
              </a:rPr>
              <a:t>Support</a:t>
            </a:r>
            <a:endParaRPr lang="en-GB" b="1" dirty="0">
              <a:solidFill>
                <a:srgbClr val="7030A0"/>
              </a:solidFill>
            </a:endParaRPr>
          </a:p>
        </p:txBody>
      </p:sp>
      <p:sp>
        <p:nvSpPr>
          <p:cNvPr id="4" name="Content Placeholder 2"/>
          <p:cNvSpPr txBox="1">
            <a:spLocks/>
          </p:cNvSpPr>
          <p:nvPr/>
        </p:nvSpPr>
        <p:spPr>
          <a:xfrm>
            <a:off x="628650" y="1825625"/>
            <a:ext cx="78867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smtClean="0"/>
              <a:t>Bespoke support which recognises the carer has needs and identifies them through assessment</a:t>
            </a:r>
          </a:p>
          <a:p>
            <a:pPr marL="0" indent="0">
              <a:buFont typeface="Arial" panose="020B0604020202020204" pitchFamily="34" charset="0"/>
              <a:buNone/>
            </a:pPr>
            <a:endParaRPr lang="en-GB" dirty="0"/>
          </a:p>
          <a:p>
            <a:pPr marL="0" indent="0">
              <a:buFont typeface="Arial" panose="020B0604020202020204" pitchFamily="34" charset="0"/>
              <a:buNone/>
            </a:pPr>
            <a:r>
              <a:rPr lang="en-GB" dirty="0" smtClean="0"/>
              <a:t>Holistic support tailored to individual carers through </a:t>
            </a:r>
          </a:p>
          <a:p>
            <a:r>
              <a:rPr lang="en-GB" dirty="0" smtClean="0"/>
              <a:t>Use of appropriate assessment tools</a:t>
            </a:r>
          </a:p>
          <a:p>
            <a:r>
              <a:rPr lang="en-GB" dirty="0" smtClean="0"/>
              <a:t>Comprehensive assessment (including medical, personal, social), considering actual needs rather than just what services can offer</a:t>
            </a:r>
          </a:p>
          <a:p>
            <a:r>
              <a:rPr lang="en-GB" dirty="0" smtClean="0"/>
              <a:t>Taking into account carer’s personal circumstances</a:t>
            </a:r>
            <a:endParaRPr lang="en-GB" dirty="0"/>
          </a:p>
        </p:txBody>
      </p:sp>
      <p:grpSp>
        <p:nvGrpSpPr>
          <p:cNvPr id="8" name="Group 7"/>
          <p:cNvGrpSpPr/>
          <p:nvPr/>
        </p:nvGrpSpPr>
        <p:grpSpPr>
          <a:xfrm>
            <a:off x="395536" y="16042"/>
            <a:ext cx="1657853" cy="1925053"/>
            <a:chOff x="395536" y="16042"/>
            <a:chExt cx="1657853" cy="1925053"/>
          </a:xfrm>
        </p:grpSpPr>
        <p:pic>
          <p:nvPicPr>
            <p:cNvPr id="2" name="Picture 1"/>
            <p:cNvPicPr>
              <a:picLocks noChangeAspect="1"/>
            </p:cNvPicPr>
            <p:nvPr/>
          </p:nvPicPr>
          <p:blipFill>
            <a:blip r:embed="rId4"/>
            <a:stretch>
              <a:fillRect/>
            </a:stretch>
          </p:blipFill>
          <p:spPr>
            <a:xfrm>
              <a:off x="395536" y="209534"/>
              <a:ext cx="1571844" cy="1600423"/>
            </a:xfrm>
            <a:prstGeom prst="rect">
              <a:avLst/>
            </a:prstGeom>
          </p:spPr>
        </p:pic>
        <p:sp>
          <p:nvSpPr>
            <p:cNvPr id="5" name="Freeform 4"/>
            <p:cNvSpPr/>
            <p:nvPr/>
          </p:nvSpPr>
          <p:spPr>
            <a:xfrm>
              <a:off x="1588168" y="16042"/>
              <a:ext cx="417095" cy="994611"/>
            </a:xfrm>
            <a:custGeom>
              <a:avLst/>
              <a:gdLst>
                <a:gd name="connsiteX0" fmla="*/ 401053 w 417095"/>
                <a:gd name="connsiteY0" fmla="*/ 994611 h 994611"/>
                <a:gd name="connsiteX1" fmla="*/ 417095 w 417095"/>
                <a:gd name="connsiteY1" fmla="*/ 0 h 994611"/>
                <a:gd name="connsiteX2" fmla="*/ 0 w 417095"/>
                <a:gd name="connsiteY2" fmla="*/ 417095 h 994611"/>
                <a:gd name="connsiteX3" fmla="*/ 401053 w 417095"/>
                <a:gd name="connsiteY3" fmla="*/ 994611 h 994611"/>
              </a:gdLst>
              <a:ahLst/>
              <a:cxnLst>
                <a:cxn ang="0">
                  <a:pos x="connsiteX0" y="connsiteY0"/>
                </a:cxn>
                <a:cxn ang="0">
                  <a:pos x="connsiteX1" y="connsiteY1"/>
                </a:cxn>
                <a:cxn ang="0">
                  <a:pos x="connsiteX2" y="connsiteY2"/>
                </a:cxn>
                <a:cxn ang="0">
                  <a:pos x="connsiteX3" y="connsiteY3"/>
                </a:cxn>
              </a:cxnLst>
              <a:rect l="l" t="t" r="r" b="b"/>
              <a:pathLst>
                <a:path w="417095" h="994611">
                  <a:moveTo>
                    <a:pt x="401053" y="994611"/>
                  </a:moveTo>
                  <a:lnTo>
                    <a:pt x="417095" y="0"/>
                  </a:lnTo>
                  <a:lnTo>
                    <a:pt x="0" y="417095"/>
                  </a:lnTo>
                  <a:lnTo>
                    <a:pt x="401053" y="9946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p:cNvSpPr/>
            <p:nvPr/>
          </p:nvSpPr>
          <p:spPr>
            <a:xfrm>
              <a:off x="1652337" y="1251284"/>
              <a:ext cx="401052" cy="689811"/>
            </a:xfrm>
            <a:custGeom>
              <a:avLst/>
              <a:gdLst>
                <a:gd name="connsiteX0" fmla="*/ 352926 w 401052"/>
                <a:gd name="connsiteY0" fmla="*/ 0 h 689811"/>
                <a:gd name="connsiteX1" fmla="*/ 401052 w 401052"/>
                <a:gd name="connsiteY1" fmla="*/ 689811 h 689811"/>
                <a:gd name="connsiteX2" fmla="*/ 0 w 401052"/>
                <a:gd name="connsiteY2" fmla="*/ 625642 h 689811"/>
                <a:gd name="connsiteX3" fmla="*/ 352926 w 401052"/>
                <a:gd name="connsiteY3" fmla="*/ 0 h 689811"/>
              </a:gdLst>
              <a:ahLst/>
              <a:cxnLst>
                <a:cxn ang="0">
                  <a:pos x="connsiteX0" y="connsiteY0"/>
                </a:cxn>
                <a:cxn ang="0">
                  <a:pos x="connsiteX1" y="connsiteY1"/>
                </a:cxn>
                <a:cxn ang="0">
                  <a:pos x="connsiteX2" y="connsiteY2"/>
                </a:cxn>
                <a:cxn ang="0">
                  <a:pos x="connsiteX3" y="connsiteY3"/>
                </a:cxn>
              </a:cxnLst>
              <a:rect l="l" t="t" r="r" b="b"/>
              <a:pathLst>
                <a:path w="401052" h="689811">
                  <a:moveTo>
                    <a:pt x="352926" y="0"/>
                  </a:moveTo>
                  <a:lnTo>
                    <a:pt x="401052" y="689811"/>
                  </a:lnTo>
                  <a:lnTo>
                    <a:pt x="0" y="625642"/>
                  </a:lnTo>
                  <a:lnTo>
                    <a:pt x="35292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497305" y="1652337"/>
              <a:ext cx="385011" cy="176463"/>
            </a:xfrm>
            <a:custGeom>
              <a:avLst/>
              <a:gdLst>
                <a:gd name="connsiteX0" fmla="*/ 176463 w 385011"/>
                <a:gd name="connsiteY0" fmla="*/ 0 h 176463"/>
                <a:gd name="connsiteX1" fmla="*/ 385011 w 385011"/>
                <a:gd name="connsiteY1" fmla="*/ 160421 h 176463"/>
                <a:gd name="connsiteX2" fmla="*/ 0 w 385011"/>
                <a:gd name="connsiteY2" fmla="*/ 176463 h 176463"/>
                <a:gd name="connsiteX3" fmla="*/ 176463 w 385011"/>
                <a:gd name="connsiteY3" fmla="*/ 0 h 176463"/>
              </a:gdLst>
              <a:ahLst/>
              <a:cxnLst>
                <a:cxn ang="0">
                  <a:pos x="connsiteX0" y="connsiteY0"/>
                </a:cxn>
                <a:cxn ang="0">
                  <a:pos x="connsiteX1" y="connsiteY1"/>
                </a:cxn>
                <a:cxn ang="0">
                  <a:pos x="connsiteX2" y="connsiteY2"/>
                </a:cxn>
                <a:cxn ang="0">
                  <a:pos x="connsiteX3" y="connsiteY3"/>
                </a:cxn>
              </a:cxnLst>
              <a:rect l="l" t="t" r="r" b="b"/>
              <a:pathLst>
                <a:path w="385011" h="176463">
                  <a:moveTo>
                    <a:pt x="176463" y="0"/>
                  </a:moveTo>
                  <a:lnTo>
                    <a:pt x="385011" y="160421"/>
                  </a:lnTo>
                  <a:lnTo>
                    <a:pt x="0" y="176463"/>
                  </a:lnTo>
                  <a:lnTo>
                    <a:pt x="176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13372804"/>
      </p:ext>
    </p:extLst>
  </p:cSld>
  <p:clrMapOvr>
    <a:masterClrMapping/>
  </p:clrMapOvr>
  <mc:AlternateContent xmlns:mc="http://schemas.openxmlformats.org/markup-compatibility/2006">
    <mc:Choice xmlns:p14="http://schemas.microsoft.com/office/powerpoint/2010/main" Requires="p14">
      <p:transition spd="slow" p14:dur="2000" advTm="74087"/>
    </mc:Choice>
    <mc:Fallback>
      <p:transition spd="slow" advTm="74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28650" y="484394"/>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smtClean="0">
                <a:solidFill>
                  <a:srgbClr val="7030A0"/>
                </a:solidFill>
              </a:rPr>
              <a:t>Patient assessment</a:t>
            </a:r>
            <a:endParaRPr lang="en-GB" b="1" dirty="0">
              <a:solidFill>
                <a:srgbClr val="7030A0"/>
              </a:solidFill>
            </a:endParaRPr>
          </a:p>
        </p:txBody>
      </p:sp>
      <p:sp>
        <p:nvSpPr>
          <p:cNvPr id="4" name="Content Placeholder 2"/>
          <p:cNvSpPr txBox="1">
            <a:spLocks/>
          </p:cNvSpPr>
          <p:nvPr/>
        </p:nvSpPr>
        <p:spPr>
          <a:xfrm>
            <a:off x="628650" y="1825625"/>
            <a:ext cx="78867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dirty="0"/>
          </a:p>
        </p:txBody>
      </p:sp>
      <p:sp>
        <p:nvSpPr>
          <p:cNvPr id="5" name="TextBox 4"/>
          <p:cNvSpPr txBox="1"/>
          <p:nvPr/>
        </p:nvSpPr>
        <p:spPr>
          <a:xfrm>
            <a:off x="827584" y="2204864"/>
            <a:ext cx="8064896" cy="3539430"/>
          </a:xfrm>
          <a:prstGeom prst="rect">
            <a:avLst/>
          </a:prstGeom>
          <a:noFill/>
        </p:spPr>
        <p:txBody>
          <a:bodyPr wrap="square" rtlCol="0">
            <a:spAutoFit/>
          </a:bodyPr>
          <a:lstStyle/>
          <a:p>
            <a:r>
              <a:rPr lang="en-GB" sz="2800" dirty="0"/>
              <a:t>Patients should be assessed for their ‘actual’ needs as opposed to their ‘managed’ needs, to avoid overestimating patients’ capabilities, ensure that their dependency on carers’ support is fully recognised, and ensure carers feel able to manage caregiving </a:t>
            </a:r>
            <a:r>
              <a:rPr lang="en-GB" sz="2800" dirty="0" smtClean="0"/>
              <a:t>tasks </a:t>
            </a:r>
          </a:p>
          <a:p>
            <a:endParaRPr lang="en-GB" sz="2800" dirty="0" smtClean="0"/>
          </a:p>
          <a:p>
            <a:r>
              <a:rPr lang="en-GB" sz="2800" dirty="0"/>
              <a:t>Assessment should be standardized across services and provide a comprehensive </a:t>
            </a:r>
            <a:r>
              <a:rPr lang="en-GB" sz="2800" dirty="0" smtClean="0"/>
              <a:t>patient assessment</a:t>
            </a:r>
            <a:endParaRPr lang="en-GB" sz="2800" dirty="0"/>
          </a:p>
        </p:txBody>
      </p:sp>
      <p:grpSp>
        <p:nvGrpSpPr>
          <p:cNvPr id="8" name="Group 7"/>
          <p:cNvGrpSpPr/>
          <p:nvPr/>
        </p:nvGrpSpPr>
        <p:grpSpPr>
          <a:xfrm>
            <a:off x="160421" y="159998"/>
            <a:ext cx="1696846" cy="1716928"/>
            <a:chOff x="160421" y="159998"/>
            <a:chExt cx="1696846" cy="1716928"/>
          </a:xfrm>
        </p:grpSpPr>
        <p:pic>
          <p:nvPicPr>
            <p:cNvPr id="2" name="Picture 1"/>
            <p:cNvPicPr>
              <a:picLocks noChangeAspect="1"/>
            </p:cNvPicPr>
            <p:nvPr/>
          </p:nvPicPr>
          <p:blipFill>
            <a:blip r:embed="rId4"/>
            <a:stretch>
              <a:fillRect/>
            </a:stretch>
          </p:blipFill>
          <p:spPr>
            <a:xfrm>
              <a:off x="323528" y="332656"/>
              <a:ext cx="1533739" cy="1486107"/>
            </a:xfrm>
            <a:prstGeom prst="rect">
              <a:avLst/>
            </a:prstGeom>
          </p:spPr>
        </p:pic>
        <p:sp>
          <p:nvSpPr>
            <p:cNvPr id="6" name="Freeform 5"/>
            <p:cNvSpPr/>
            <p:nvPr/>
          </p:nvSpPr>
          <p:spPr>
            <a:xfrm>
              <a:off x="160421" y="159998"/>
              <a:ext cx="1557016" cy="930865"/>
            </a:xfrm>
            <a:custGeom>
              <a:avLst/>
              <a:gdLst>
                <a:gd name="connsiteX0" fmla="*/ 0 w 1557016"/>
                <a:gd name="connsiteY0" fmla="*/ 32507 h 930865"/>
                <a:gd name="connsiteX1" fmla="*/ 0 w 1557016"/>
                <a:gd name="connsiteY1" fmla="*/ 32507 h 930865"/>
                <a:gd name="connsiteX2" fmla="*/ 1074821 w 1557016"/>
                <a:gd name="connsiteY2" fmla="*/ 16465 h 930865"/>
                <a:gd name="connsiteX3" fmla="*/ 1187116 w 1557016"/>
                <a:gd name="connsiteY3" fmla="*/ 423 h 930865"/>
                <a:gd name="connsiteX4" fmla="*/ 1315453 w 1557016"/>
                <a:gd name="connsiteY4" fmla="*/ 96676 h 930865"/>
                <a:gd name="connsiteX5" fmla="*/ 1459832 w 1557016"/>
                <a:gd name="connsiteY5" fmla="*/ 192928 h 930865"/>
                <a:gd name="connsiteX6" fmla="*/ 1507958 w 1557016"/>
                <a:gd name="connsiteY6" fmla="*/ 225013 h 930865"/>
                <a:gd name="connsiteX7" fmla="*/ 1556084 w 1557016"/>
                <a:gd name="connsiteY7" fmla="*/ 321265 h 930865"/>
                <a:gd name="connsiteX8" fmla="*/ 1556084 w 1557016"/>
                <a:gd name="connsiteY8" fmla="*/ 353349 h 930865"/>
                <a:gd name="connsiteX9" fmla="*/ 497305 w 1557016"/>
                <a:gd name="connsiteY9" fmla="*/ 369391 h 930865"/>
                <a:gd name="connsiteX10" fmla="*/ 160421 w 1557016"/>
                <a:gd name="connsiteY10" fmla="*/ 930865 h 930865"/>
                <a:gd name="connsiteX11" fmla="*/ 0 w 1557016"/>
                <a:gd name="connsiteY11" fmla="*/ 32507 h 93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57016" h="930865">
                  <a:moveTo>
                    <a:pt x="0" y="32507"/>
                  </a:moveTo>
                  <a:lnTo>
                    <a:pt x="0" y="32507"/>
                  </a:lnTo>
                  <a:lnTo>
                    <a:pt x="1074821" y="16465"/>
                  </a:lnTo>
                  <a:cubicBezTo>
                    <a:pt x="1112619" y="15443"/>
                    <a:pt x="1149460" y="-3000"/>
                    <a:pt x="1187116" y="423"/>
                  </a:cubicBezTo>
                  <a:cubicBezTo>
                    <a:pt x="1240963" y="5318"/>
                    <a:pt x="1281653" y="67101"/>
                    <a:pt x="1315453" y="96676"/>
                  </a:cubicBezTo>
                  <a:cubicBezTo>
                    <a:pt x="1368856" y="143404"/>
                    <a:pt x="1398339" y="154494"/>
                    <a:pt x="1459832" y="192928"/>
                  </a:cubicBezTo>
                  <a:cubicBezTo>
                    <a:pt x="1476182" y="203147"/>
                    <a:pt x="1491916" y="214318"/>
                    <a:pt x="1507958" y="225013"/>
                  </a:cubicBezTo>
                  <a:cubicBezTo>
                    <a:pt x="1534998" y="265573"/>
                    <a:pt x="1546596" y="273825"/>
                    <a:pt x="1556084" y="321265"/>
                  </a:cubicBezTo>
                  <a:cubicBezTo>
                    <a:pt x="1558181" y="331752"/>
                    <a:pt x="1556084" y="342654"/>
                    <a:pt x="1556084" y="353349"/>
                  </a:cubicBezTo>
                  <a:lnTo>
                    <a:pt x="497305" y="369391"/>
                  </a:lnTo>
                  <a:lnTo>
                    <a:pt x="160421" y="930865"/>
                  </a:lnTo>
                  <a:lnTo>
                    <a:pt x="0" y="325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208547" y="1219200"/>
              <a:ext cx="449179" cy="657726"/>
            </a:xfrm>
            <a:custGeom>
              <a:avLst/>
              <a:gdLst>
                <a:gd name="connsiteX0" fmla="*/ 80211 w 449179"/>
                <a:gd name="connsiteY0" fmla="*/ 0 h 657726"/>
                <a:gd name="connsiteX1" fmla="*/ 449179 w 449179"/>
                <a:gd name="connsiteY1" fmla="*/ 657726 h 657726"/>
                <a:gd name="connsiteX2" fmla="*/ 0 w 449179"/>
                <a:gd name="connsiteY2" fmla="*/ 657726 h 657726"/>
                <a:gd name="connsiteX3" fmla="*/ 80211 w 449179"/>
                <a:gd name="connsiteY3" fmla="*/ 0 h 657726"/>
              </a:gdLst>
              <a:ahLst/>
              <a:cxnLst>
                <a:cxn ang="0">
                  <a:pos x="connsiteX0" y="connsiteY0"/>
                </a:cxn>
                <a:cxn ang="0">
                  <a:pos x="connsiteX1" y="connsiteY1"/>
                </a:cxn>
                <a:cxn ang="0">
                  <a:pos x="connsiteX2" y="connsiteY2"/>
                </a:cxn>
                <a:cxn ang="0">
                  <a:pos x="connsiteX3" y="connsiteY3"/>
                </a:cxn>
              </a:cxnLst>
              <a:rect l="l" t="t" r="r" b="b"/>
              <a:pathLst>
                <a:path w="449179" h="657726">
                  <a:moveTo>
                    <a:pt x="80211" y="0"/>
                  </a:moveTo>
                  <a:lnTo>
                    <a:pt x="449179" y="657726"/>
                  </a:lnTo>
                  <a:lnTo>
                    <a:pt x="0" y="657726"/>
                  </a:lnTo>
                  <a:lnTo>
                    <a:pt x="8021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25794520"/>
      </p:ext>
    </p:extLst>
  </p:cSld>
  <p:clrMapOvr>
    <a:masterClrMapping/>
  </p:clrMapOvr>
  <mc:AlternateContent xmlns:mc="http://schemas.openxmlformats.org/markup-compatibility/2006">
    <mc:Choice xmlns:p14="http://schemas.microsoft.com/office/powerpoint/2010/main" Requires="p14">
      <p:transition spd="slow" p14:dur="2000" advTm="64374"/>
    </mc:Choice>
    <mc:Fallback>
      <p:transition spd="slow" advTm="64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84188"/>
            <a:ext cx="8316416" cy="1325562"/>
          </a:xfrm>
        </p:spPr>
        <p:txBody>
          <a:bodyPr/>
          <a:lstStyle/>
          <a:p>
            <a:pPr algn="r"/>
            <a:r>
              <a:rPr lang="en-GB" b="1" dirty="0" smtClean="0">
                <a:solidFill>
                  <a:srgbClr val="7030A0"/>
                </a:solidFill>
              </a:rPr>
              <a:t>Coordinated and timely care</a:t>
            </a:r>
            <a:endParaRPr lang="en-GB" b="1" dirty="0">
              <a:solidFill>
                <a:srgbClr val="7030A0"/>
              </a:solidFill>
            </a:endParaRPr>
          </a:p>
        </p:txBody>
      </p:sp>
      <p:sp>
        <p:nvSpPr>
          <p:cNvPr id="3" name="Content Placeholder 2"/>
          <p:cNvSpPr>
            <a:spLocks noGrp="1"/>
          </p:cNvSpPr>
          <p:nvPr>
            <p:ph idx="4294967295"/>
          </p:nvPr>
        </p:nvSpPr>
        <p:spPr>
          <a:xfrm>
            <a:off x="971600" y="2132856"/>
            <a:ext cx="7344816" cy="4351338"/>
          </a:xfrm>
        </p:spPr>
        <p:txBody>
          <a:bodyPr>
            <a:normAutofit/>
          </a:bodyPr>
          <a:lstStyle/>
          <a:p>
            <a:pPr marL="0" indent="0">
              <a:buNone/>
            </a:pPr>
            <a:r>
              <a:rPr lang="en-GB" dirty="0" smtClean="0"/>
              <a:t>Provide </a:t>
            </a:r>
            <a:r>
              <a:rPr lang="en-GB" dirty="0"/>
              <a:t>carer access to a key worker as a single point of contact, to ensure patient care is timely, continuous, and that both carer and patient care are coordinated. </a:t>
            </a:r>
            <a:endParaRPr lang="en-GB" dirty="0" smtClean="0"/>
          </a:p>
          <a:p>
            <a:pPr marL="0" indent="0">
              <a:buNone/>
            </a:pPr>
            <a:r>
              <a:rPr lang="en-GB" dirty="0" smtClean="0"/>
              <a:t>This </a:t>
            </a:r>
            <a:r>
              <a:rPr lang="en-GB" dirty="0"/>
              <a:t>support should </a:t>
            </a:r>
            <a:r>
              <a:rPr lang="en-GB" dirty="0" smtClean="0"/>
              <a:t>include:</a:t>
            </a:r>
          </a:p>
          <a:p>
            <a:r>
              <a:rPr lang="en-GB" dirty="0" smtClean="0"/>
              <a:t>Comprehensive needs assessment</a:t>
            </a:r>
          </a:p>
          <a:p>
            <a:r>
              <a:rPr lang="en-GB" dirty="0" smtClean="0"/>
              <a:t>Help with administrative tasks, e.g. forms</a:t>
            </a:r>
          </a:p>
          <a:p>
            <a:r>
              <a:rPr lang="en-GB" dirty="0" smtClean="0"/>
              <a:t>Follow up by relevant services</a:t>
            </a:r>
          </a:p>
          <a:p>
            <a:r>
              <a:rPr lang="en-GB" dirty="0" smtClean="0"/>
              <a:t>Advocacy support to help articulate need</a:t>
            </a:r>
            <a:endParaRPr lang="en-GB" dirty="0"/>
          </a:p>
          <a:p>
            <a:pPr marL="0" indent="0">
              <a:buNone/>
            </a:pPr>
            <a:endParaRPr lang="en-GB" dirty="0"/>
          </a:p>
        </p:txBody>
      </p:sp>
      <p:pic>
        <p:nvPicPr>
          <p:cNvPr id="5" name="Picture 4"/>
          <p:cNvPicPr>
            <a:picLocks noChangeAspect="1"/>
          </p:cNvPicPr>
          <p:nvPr/>
        </p:nvPicPr>
        <p:blipFill>
          <a:blip r:embed="rId4"/>
          <a:stretch>
            <a:fillRect/>
          </a:stretch>
        </p:blipFill>
        <p:spPr>
          <a:xfrm>
            <a:off x="0" y="399152"/>
            <a:ext cx="1552792" cy="1495634"/>
          </a:xfrm>
          <a:prstGeom prst="rect">
            <a:avLst/>
          </a:prstGeom>
        </p:spPr>
      </p:pic>
      <p:grpSp>
        <p:nvGrpSpPr>
          <p:cNvPr id="7" name="Group 6"/>
          <p:cNvGrpSpPr/>
          <p:nvPr/>
        </p:nvGrpSpPr>
        <p:grpSpPr>
          <a:xfrm>
            <a:off x="288758" y="256674"/>
            <a:ext cx="1395663" cy="1699273"/>
            <a:chOff x="288758" y="256674"/>
            <a:chExt cx="1395663" cy="1699273"/>
          </a:xfrm>
        </p:grpSpPr>
        <p:sp>
          <p:nvSpPr>
            <p:cNvPr id="4" name="Freeform 3"/>
            <p:cNvSpPr/>
            <p:nvPr/>
          </p:nvSpPr>
          <p:spPr>
            <a:xfrm>
              <a:off x="288758" y="256674"/>
              <a:ext cx="1395663" cy="946484"/>
            </a:xfrm>
            <a:custGeom>
              <a:avLst/>
              <a:gdLst>
                <a:gd name="connsiteX0" fmla="*/ 0 w 1395663"/>
                <a:gd name="connsiteY0" fmla="*/ 0 h 946484"/>
                <a:gd name="connsiteX1" fmla="*/ 1395663 w 1395663"/>
                <a:gd name="connsiteY1" fmla="*/ 48126 h 946484"/>
                <a:gd name="connsiteX2" fmla="*/ 1331495 w 1395663"/>
                <a:gd name="connsiteY2" fmla="*/ 946484 h 946484"/>
                <a:gd name="connsiteX3" fmla="*/ 930442 w 1395663"/>
                <a:gd name="connsiteY3" fmla="*/ 288758 h 946484"/>
                <a:gd name="connsiteX4" fmla="*/ 192505 w 1395663"/>
                <a:gd name="connsiteY4" fmla="*/ 320842 h 946484"/>
                <a:gd name="connsiteX5" fmla="*/ 0 w 1395663"/>
                <a:gd name="connsiteY5" fmla="*/ 0 h 94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5663" h="946484">
                  <a:moveTo>
                    <a:pt x="0" y="0"/>
                  </a:moveTo>
                  <a:lnTo>
                    <a:pt x="1395663" y="48126"/>
                  </a:lnTo>
                  <a:lnTo>
                    <a:pt x="1331495" y="946484"/>
                  </a:lnTo>
                  <a:lnTo>
                    <a:pt x="930442" y="288758"/>
                  </a:lnTo>
                  <a:lnTo>
                    <a:pt x="192505" y="32084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p:cNvSpPr/>
            <p:nvPr/>
          </p:nvSpPr>
          <p:spPr>
            <a:xfrm>
              <a:off x="1233595" y="1314263"/>
              <a:ext cx="385011" cy="641684"/>
            </a:xfrm>
            <a:custGeom>
              <a:avLst/>
              <a:gdLst>
                <a:gd name="connsiteX0" fmla="*/ 385011 w 385011"/>
                <a:gd name="connsiteY0" fmla="*/ 0 h 641684"/>
                <a:gd name="connsiteX1" fmla="*/ 352927 w 385011"/>
                <a:gd name="connsiteY1" fmla="*/ 641684 h 641684"/>
                <a:gd name="connsiteX2" fmla="*/ 0 w 385011"/>
                <a:gd name="connsiteY2" fmla="*/ 641684 h 641684"/>
                <a:gd name="connsiteX3" fmla="*/ 385011 w 385011"/>
                <a:gd name="connsiteY3" fmla="*/ 0 h 641684"/>
              </a:gdLst>
              <a:ahLst/>
              <a:cxnLst>
                <a:cxn ang="0">
                  <a:pos x="connsiteX0" y="connsiteY0"/>
                </a:cxn>
                <a:cxn ang="0">
                  <a:pos x="connsiteX1" y="connsiteY1"/>
                </a:cxn>
                <a:cxn ang="0">
                  <a:pos x="connsiteX2" y="connsiteY2"/>
                </a:cxn>
                <a:cxn ang="0">
                  <a:pos x="connsiteX3" y="connsiteY3"/>
                </a:cxn>
              </a:cxnLst>
              <a:rect l="l" t="t" r="r" b="b"/>
              <a:pathLst>
                <a:path w="385011" h="641684">
                  <a:moveTo>
                    <a:pt x="385011" y="0"/>
                  </a:moveTo>
                  <a:lnTo>
                    <a:pt x="352927" y="641684"/>
                  </a:lnTo>
                  <a:lnTo>
                    <a:pt x="0" y="641684"/>
                  </a:lnTo>
                  <a:lnTo>
                    <a:pt x="38501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21973814"/>
      </p:ext>
    </p:extLst>
  </p:cSld>
  <p:clrMapOvr>
    <a:masterClrMapping/>
  </p:clrMapOvr>
  <mc:AlternateContent xmlns:mc="http://schemas.openxmlformats.org/markup-compatibility/2006">
    <mc:Choice xmlns:p14="http://schemas.microsoft.com/office/powerpoint/2010/main" Requires="p14">
      <p:transition spd="slow" p14:dur="2000" advTm="68316"/>
    </mc:Choice>
    <mc:Fallback>
      <p:transition spd="slow" advTm="68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195736" y="484188"/>
            <a:ext cx="6120680" cy="13255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solidFill>
                  <a:srgbClr val="7030A0"/>
                </a:solidFill>
              </a:rPr>
              <a:t>Practical </a:t>
            </a:r>
            <a:r>
              <a:rPr lang="en-GB" b="1" dirty="0" smtClean="0">
                <a:solidFill>
                  <a:srgbClr val="7030A0"/>
                </a:solidFill>
              </a:rPr>
              <a:t>considerations &amp; Essential Resources</a:t>
            </a:r>
            <a:endParaRPr lang="en-GB" b="1" dirty="0">
              <a:solidFill>
                <a:srgbClr val="7030A0"/>
              </a:solidFill>
            </a:endParaRPr>
          </a:p>
        </p:txBody>
      </p:sp>
      <p:sp>
        <p:nvSpPr>
          <p:cNvPr id="12" name="Content Placeholder 2"/>
          <p:cNvSpPr txBox="1">
            <a:spLocks/>
          </p:cNvSpPr>
          <p:nvPr/>
        </p:nvSpPr>
        <p:spPr>
          <a:xfrm>
            <a:off x="971600" y="2132856"/>
            <a:ext cx="7344816"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smtClean="0"/>
              <a:t>Must self-declare to be recognised as carer which some find difficult</a:t>
            </a:r>
          </a:p>
          <a:p>
            <a:r>
              <a:rPr lang="en-GB" dirty="0" smtClean="0"/>
              <a:t>May live in different household to patient</a:t>
            </a:r>
          </a:p>
          <a:p>
            <a:r>
              <a:rPr lang="en-GB" dirty="0" smtClean="0"/>
              <a:t>Time is short and therefore of the essence</a:t>
            </a:r>
          </a:p>
          <a:p>
            <a:r>
              <a:rPr lang="en-GB" dirty="0" smtClean="0"/>
              <a:t>Minimum requirements:</a:t>
            </a:r>
          </a:p>
          <a:p>
            <a:pPr marL="450850" indent="-450850">
              <a:buFont typeface="Wingdings" panose="05000000000000000000" pitchFamily="2" charset="2"/>
              <a:buChar char="Ø"/>
            </a:pPr>
            <a:r>
              <a:rPr lang="en-GB" dirty="0" smtClean="0"/>
              <a:t>Meeting basic physical needs</a:t>
            </a:r>
          </a:p>
          <a:p>
            <a:pPr marL="450850" indent="-450850">
              <a:buFont typeface="Wingdings" panose="05000000000000000000" pitchFamily="2" charset="2"/>
              <a:buChar char="Ø"/>
            </a:pPr>
            <a:r>
              <a:rPr lang="en-GB" dirty="0" smtClean="0"/>
              <a:t>Ensure sufficient finances</a:t>
            </a:r>
          </a:p>
          <a:p>
            <a:pPr marL="450850" indent="-450850">
              <a:buFont typeface="Wingdings" panose="05000000000000000000" pitchFamily="2" charset="2"/>
              <a:buChar char="Ø"/>
            </a:pPr>
            <a:r>
              <a:rPr lang="en-GB" dirty="0" smtClean="0"/>
              <a:t>Easily accessible equipment when needed</a:t>
            </a:r>
          </a:p>
          <a:p>
            <a:pPr marL="450850" indent="-450850">
              <a:buFont typeface="Wingdings" panose="05000000000000000000" pitchFamily="2" charset="2"/>
              <a:buChar char="Ø"/>
            </a:pPr>
            <a:r>
              <a:rPr lang="en-GB" dirty="0" smtClean="0"/>
              <a:t>Practical advice, including legal and financial</a:t>
            </a:r>
          </a:p>
          <a:p>
            <a:pPr marL="0" indent="0">
              <a:buFont typeface="Arial" panose="020B0604020202020204" pitchFamily="34" charset="0"/>
              <a:buNone/>
            </a:pPr>
            <a:endParaRPr lang="en-GB" dirty="0"/>
          </a:p>
        </p:txBody>
      </p:sp>
      <p:grpSp>
        <p:nvGrpSpPr>
          <p:cNvPr id="11" name="Group 10"/>
          <p:cNvGrpSpPr/>
          <p:nvPr/>
        </p:nvGrpSpPr>
        <p:grpSpPr>
          <a:xfrm>
            <a:off x="261257" y="400594"/>
            <a:ext cx="1785257" cy="1584296"/>
            <a:chOff x="261257" y="400594"/>
            <a:chExt cx="1785257" cy="1584296"/>
          </a:xfrm>
        </p:grpSpPr>
        <p:pic>
          <p:nvPicPr>
            <p:cNvPr id="7" name="Picture 6"/>
            <p:cNvPicPr>
              <a:picLocks noChangeAspect="1"/>
            </p:cNvPicPr>
            <p:nvPr/>
          </p:nvPicPr>
          <p:blipFill>
            <a:blip r:embed="rId4"/>
            <a:stretch>
              <a:fillRect/>
            </a:stretch>
          </p:blipFill>
          <p:spPr>
            <a:xfrm>
              <a:off x="323528" y="498783"/>
              <a:ext cx="1676634" cy="1486107"/>
            </a:xfrm>
            <a:prstGeom prst="rect">
              <a:avLst/>
            </a:prstGeom>
          </p:spPr>
        </p:pic>
        <p:sp>
          <p:nvSpPr>
            <p:cNvPr id="5" name="Freeform 4"/>
            <p:cNvSpPr/>
            <p:nvPr/>
          </p:nvSpPr>
          <p:spPr>
            <a:xfrm>
              <a:off x="792480" y="418011"/>
              <a:ext cx="931817" cy="174172"/>
            </a:xfrm>
            <a:custGeom>
              <a:avLst/>
              <a:gdLst>
                <a:gd name="connsiteX0" fmla="*/ 95794 w 931817"/>
                <a:gd name="connsiteY0" fmla="*/ 174172 h 174172"/>
                <a:gd name="connsiteX1" fmla="*/ 931817 w 931817"/>
                <a:gd name="connsiteY1" fmla="*/ 156755 h 174172"/>
                <a:gd name="connsiteX2" fmla="*/ 923109 w 931817"/>
                <a:gd name="connsiteY2" fmla="*/ 0 h 174172"/>
                <a:gd name="connsiteX3" fmla="*/ 0 w 931817"/>
                <a:gd name="connsiteY3" fmla="*/ 17418 h 174172"/>
                <a:gd name="connsiteX4" fmla="*/ 95794 w 931817"/>
                <a:gd name="connsiteY4" fmla="*/ 174172 h 17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817" h="174172">
                  <a:moveTo>
                    <a:pt x="95794" y="174172"/>
                  </a:moveTo>
                  <a:lnTo>
                    <a:pt x="931817" y="156755"/>
                  </a:lnTo>
                  <a:lnTo>
                    <a:pt x="923109" y="0"/>
                  </a:lnTo>
                  <a:lnTo>
                    <a:pt x="0" y="17418"/>
                  </a:lnTo>
                  <a:lnTo>
                    <a:pt x="95794" y="17417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1654629" y="435429"/>
              <a:ext cx="391885" cy="766354"/>
            </a:xfrm>
            <a:custGeom>
              <a:avLst/>
              <a:gdLst>
                <a:gd name="connsiteX0" fmla="*/ 365760 w 391885"/>
                <a:gd name="connsiteY0" fmla="*/ 766354 h 766354"/>
                <a:gd name="connsiteX1" fmla="*/ 0 w 391885"/>
                <a:gd name="connsiteY1" fmla="*/ 130628 h 766354"/>
                <a:gd name="connsiteX2" fmla="*/ 60960 w 391885"/>
                <a:gd name="connsiteY2" fmla="*/ 0 h 766354"/>
                <a:gd name="connsiteX3" fmla="*/ 391885 w 391885"/>
                <a:gd name="connsiteY3" fmla="*/ 0 h 766354"/>
                <a:gd name="connsiteX4" fmla="*/ 365760 w 391885"/>
                <a:gd name="connsiteY4" fmla="*/ 766354 h 76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885" h="766354">
                  <a:moveTo>
                    <a:pt x="365760" y="766354"/>
                  </a:moveTo>
                  <a:lnTo>
                    <a:pt x="0" y="130628"/>
                  </a:lnTo>
                  <a:lnTo>
                    <a:pt x="60960" y="0"/>
                  </a:lnTo>
                  <a:lnTo>
                    <a:pt x="391885" y="0"/>
                  </a:lnTo>
                  <a:cubicBezTo>
                    <a:pt x="388982" y="252548"/>
                    <a:pt x="386080" y="505097"/>
                    <a:pt x="365760" y="76635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261257" y="400594"/>
              <a:ext cx="670560" cy="1088572"/>
            </a:xfrm>
            <a:custGeom>
              <a:avLst/>
              <a:gdLst>
                <a:gd name="connsiteX0" fmla="*/ 0 w 670560"/>
                <a:gd name="connsiteY0" fmla="*/ 60960 h 1088572"/>
                <a:gd name="connsiteX1" fmla="*/ 670560 w 670560"/>
                <a:gd name="connsiteY1" fmla="*/ 52252 h 1088572"/>
                <a:gd name="connsiteX2" fmla="*/ 43543 w 670560"/>
                <a:gd name="connsiteY2" fmla="*/ 1088572 h 1088572"/>
                <a:gd name="connsiteX3" fmla="*/ 0 w 670560"/>
                <a:gd name="connsiteY3" fmla="*/ 0 h 1088572"/>
                <a:gd name="connsiteX4" fmla="*/ 0 w 670560"/>
                <a:gd name="connsiteY4" fmla="*/ 60960 h 108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560" h="1088572">
                  <a:moveTo>
                    <a:pt x="0" y="60960"/>
                  </a:moveTo>
                  <a:lnTo>
                    <a:pt x="670560" y="52252"/>
                  </a:lnTo>
                  <a:lnTo>
                    <a:pt x="43543" y="1088572"/>
                  </a:lnTo>
                  <a:lnTo>
                    <a:pt x="0" y="0"/>
                  </a:lnTo>
                  <a:lnTo>
                    <a:pt x="0" y="609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7581752"/>
      </p:ext>
    </p:extLst>
  </p:cSld>
  <p:clrMapOvr>
    <a:masterClrMapping/>
  </p:clrMapOvr>
  <mc:AlternateContent xmlns:mc="http://schemas.openxmlformats.org/markup-compatibility/2006">
    <mc:Choice xmlns:p14="http://schemas.microsoft.com/office/powerpoint/2010/main" Requires="p14">
      <p:transition spd="slow" p14:dur="2000" advTm="72291"/>
    </mc:Choice>
    <mc:Fallback>
      <p:transition spd="slow" advTm="72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958081"/>
            <a:ext cx="8229600" cy="5816441"/>
          </a:xfrm>
          <a:prstGeom prst="rect">
            <a:avLst/>
          </a:prstGeom>
        </p:spPr>
      </p:pic>
      <p:sp>
        <p:nvSpPr>
          <p:cNvPr id="3" name="TextBox 2"/>
          <p:cNvSpPr txBox="1"/>
          <p:nvPr/>
        </p:nvSpPr>
        <p:spPr>
          <a:xfrm>
            <a:off x="257908" y="188640"/>
            <a:ext cx="7992888" cy="769441"/>
          </a:xfrm>
          <a:prstGeom prst="rect">
            <a:avLst/>
          </a:prstGeom>
          <a:noFill/>
        </p:spPr>
        <p:txBody>
          <a:bodyPr wrap="square" rtlCol="0">
            <a:spAutoFit/>
          </a:bodyPr>
          <a:lstStyle/>
          <a:p>
            <a:r>
              <a:rPr lang="en-GB" sz="4400" b="1" dirty="0" smtClean="0">
                <a:solidFill>
                  <a:srgbClr val="7030A0"/>
                </a:solidFill>
              </a:rPr>
              <a:t>Project resources</a:t>
            </a:r>
            <a:endParaRPr lang="en-GB" sz="4400" b="1" dirty="0">
              <a:solidFill>
                <a:srgbClr val="7030A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74114591"/>
      </p:ext>
    </p:extLst>
  </p:cSld>
  <p:clrMapOvr>
    <a:masterClrMapping/>
  </p:clrMapOvr>
  <mc:AlternateContent xmlns:mc="http://schemas.openxmlformats.org/markup-compatibility/2006">
    <mc:Choice xmlns:p14="http://schemas.microsoft.com/office/powerpoint/2010/main" Requires="p14">
      <p:transition spd="slow" p14:dur="2000" advTm="49614"/>
    </mc:Choice>
    <mc:Fallback>
      <p:transition spd="slow" advTm="49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Background </a:t>
            </a:r>
            <a:endParaRPr lang="en-GB" dirty="0"/>
          </a:p>
        </p:txBody>
      </p:sp>
      <p:sp>
        <p:nvSpPr>
          <p:cNvPr id="3" name="Content Placeholder 2"/>
          <p:cNvSpPr>
            <a:spLocks noGrp="1"/>
          </p:cNvSpPr>
          <p:nvPr>
            <p:ph idx="1"/>
          </p:nvPr>
        </p:nvSpPr>
        <p:spPr/>
        <p:txBody>
          <a:bodyPr/>
          <a:lstStyle/>
          <a:p>
            <a:r>
              <a:rPr lang="en-GB" dirty="0" smtClean="0"/>
              <a:t>Family carers provide crucial support to those nearing end of life (EOL)</a:t>
            </a:r>
          </a:p>
          <a:p>
            <a:r>
              <a:rPr lang="en-GB" dirty="0" smtClean="0"/>
              <a:t>This can have considerable impact on carers’ own health, particularly their mental health</a:t>
            </a:r>
          </a:p>
          <a:p>
            <a:r>
              <a:rPr lang="en-GB" dirty="0"/>
              <a:t>Important to help carers stay in good mental health both to support them and to support the patient</a:t>
            </a:r>
          </a:p>
          <a:p>
            <a:r>
              <a:rPr lang="en-GB" dirty="0" smtClean="0"/>
              <a:t>A lot of research evidence on factors affecting carers’ mental health, but needed to be synthesised to be useful</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32707391"/>
      </p:ext>
    </p:extLst>
  </p:cSld>
  <p:clrMapOvr>
    <a:masterClrMapping/>
  </p:clrMapOvr>
  <mc:AlternateContent xmlns:mc="http://schemas.openxmlformats.org/markup-compatibility/2006">
    <mc:Choice xmlns:p14="http://schemas.microsoft.com/office/powerpoint/2010/main" Requires="p14">
      <p:transition spd="slow" p14:dur="2000" advTm="62926"/>
    </mc:Choice>
    <mc:Fallback>
      <p:transition spd="slow" advTm="62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2712" r="6825"/>
          <a:stretch/>
        </p:blipFill>
        <p:spPr>
          <a:xfrm>
            <a:off x="376839" y="1366834"/>
            <a:ext cx="8299617" cy="3934374"/>
          </a:xfrm>
          <a:prstGeom prst="rect">
            <a:avLst/>
          </a:prstGeom>
          <a:ln>
            <a:solidFill>
              <a:schemeClr val="accent1">
                <a:lumMod val="75000"/>
              </a:schemeClr>
            </a:solidFill>
          </a:ln>
        </p:spPr>
      </p:pic>
      <p:sp>
        <p:nvSpPr>
          <p:cNvPr id="3" name="TextBox 2"/>
          <p:cNvSpPr txBox="1"/>
          <p:nvPr/>
        </p:nvSpPr>
        <p:spPr>
          <a:xfrm>
            <a:off x="323528" y="404664"/>
            <a:ext cx="8568952" cy="1446550"/>
          </a:xfrm>
          <a:prstGeom prst="rect">
            <a:avLst/>
          </a:prstGeom>
          <a:noFill/>
        </p:spPr>
        <p:txBody>
          <a:bodyPr wrap="square" rtlCol="0">
            <a:spAutoFit/>
          </a:bodyPr>
          <a:lstStyle/>
          <a:p>
            <a:r>
              <a:rPr lang="en-GB" sz="4400" b="1" dirty="0" smtClean="0">
                <a:solidFill>
                  <a:srgbClr val="7030A0"/>
                </a:solidFill>
              </a:rPr>
              <a:t>Project website </a:t>
            </a:r>
            <a:r>
              <a:rPr lang="en-GB" sz="2000" dirty="0">
                <a:hlinkClick r:id="rId5"/>
              </a:rPr>
              <a:t>https://arc-gm.nihr.ac.uk/carer-project-</a:t>
            </a:r>
            <a:r>
              <a:rPr lang="en-GB" sz="2000" dirty="0"/>
              <a:t> </a:t>
            </a:r>
          </a:p>
          <a:p>
            <a:r>
              <a:rPr lang="en-GB" sz="4400" b="1" dirty="0" smtClean="0">
                <a:solidFill>
                  <a:srgbClr val="7030A0"/>
                </a:solidFill>
              </a:rPr>
              <a:t> </a:t>
            </a:r>
            <a:endParaRPr lang="en-GB" sz="4400" b="1" dirty="0">
              <a:solidFill>
                <a:srgbClr val="7030A0"/>
              </a:solidFill>
            </a:endParaRPr>
          </a:p>
        </p:txBody>
      </p:sp>
      <p:sp>
        <p:nvSpPr>
          <p:cNvPr id="4" name="TextBox 3"/>
          <p:cNvSpPr txBox="1"/>
          <p:nvPr/>
        </p:nvSpPr>
        <p:spPr>
          <a:xfrm>
            <a:off x="306397" y="5380672"/>
            <a:ext cx="8424936" cy="1384995"/>
          </a:xfrm>
          <a:prstGeom prst="rect">
            <a:avLst/>
          </a:prstGeom>
          <a:noFill/>
        </p:spPr>
        <p:txBody>
          <a:bodyPr wrap="square" rtlCol="0">
            <a:spAutoFit/>
          </a:bodyPr>
          <a:lstStyle/>
          <a:p>
            <a:pPr marL="2286000" lvl="4" indent="-457200">
              <a:buFont typeface="Arial" panose="020B0604020202020204" pitchFamily="34" charset="0"/>
              <a:buChar char="•"/>
            </a:pPr>
            <a:r>
              <a:rPr lang="en-GB" sz="2800" dirty="0"/>
              <a:t>Publications</a:t>
            </a:r>
          </a:p>
          <a:p>
            <a:pPr marL="2286000" lvl="4" indent="-457200">
              <a:buFont typeface="Arial" panose="020B0604020202020204" pitchFamily="34" charset="0"/>
              <a:buChar char="•"/>
            </a:pPr>
            <a:r>
              <a:rPr lang="en-GB" sz="2800" dirty="0"/>
              <a:t>Findings in graphic and table formats</a:t>
            </a:r>
          </a:p>
          <a:p>
            <a:pPr marL="2286000" lvl="4" indent="-457200">
              <a:buFont typeface="Arial" panose="020B0604020202020204" pitchFamily="34" charset="0"/>
              <a:buChar char="•"/>
            </a:pPr>
            <a:r>
              <a:rPr lang="en-GB" sz="2800" dirty="0" smtClean="0"/>
              <a:t>Blogs and Podcasts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10665455"/>
      </p:ext>
    </p:extLst>
  </p:cSld>
  <p:clrMapOvr>
    <a:masterClrMapping/>
  </p:clrMapOvr>
  <mc:AlternateContent xmlns:mc="http://schemas.openxmlformats.org/markup-compatibility/2006">
    <mc:Choice xmlns:p14="http://schemas.microsoft.com/office/powerpoint/2010/main" Requires="p14">
      <p:transition spd="slow" p14:dur="2000" advTm="23211"/>
    </mc:Choice>
    <mc:Fallback>
      <p:transition spd="slow" advTm="23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smtClean="0"/>
              <a:t>Thank you</a:t>
            </a:r>
            <a:endParaRPr lang="en-GB" sz="4800" dirty="0"/>
          </a:p>
        </p:txBody>
      </p:sp>
      <p:sp>
        <p:nvSpPr>
          <p:cNvPr id="3" name="Content Placeholder 2"/>
          <p:cNvSpPr>
            <a:spLocks noGrp="1"/>
          </p:cNvSpPr>
          <p:nvPr>
            <p:ph idx="1"/>
          </p:nvPr>
        </p:nvSpPr>
        <p:spPr>
          <a:xfrm>
            <a:off x="672358" y="1809957"/>
            <a:ext cx="7886700" cy="4351338"/>
          </a:xfrm>
        </p:spPr>
        <p:txBody>
          <a:bodyPr>
            <a:normAutofit/>
          </a:bodyPr>
          <a:lstStyle/>
          <a:p>
            <a:pPr marL="0" indent="0" algn="ctr">
              <a:buNone/>
            </a:pPr>
            <a:r>
              <a:rPr lang="en-GB" sz="3600" dirty="0" smtClean="0"/>
              <a:t>Further information available at </a:t>
            </a:r>
            <a:endParaRPr lang="en-GB" sz="3600" dirty="0"/>
          </a:p>
        </p:txBody>
      </p:sp>
      <p:sp>
        <p:nvSpPr>
          <p:cNvPr id="4" name="Rectangle 3"/>
          <p:cNvSpPr/>
          <p:nvPr/>
        </p:nvSpPr>
        <p:spPr>
          <a:xfrm>
            <a:off x="658386" y="3171432"/>
            <a:ext cx="6041326" cy="1384995"/>
          </a:xfrm>
          <a:prstGeom prst="rect">
            <a:avLst/>
          </a:prstGeom>
        </p:spPr>
        <p:txBody>
          <a:bodyPr wrap="square">
            <a:spAutoFit/>
          </a:bodyPr>
          <a:lstStyle/>
          <a:p>
            <a:r>
              <a:rPr lang="en-GB" sz="2800" dirty="0">
                <a:hlinkClick r:id="rId4"/>
              </a:rPr>
              <a:t>https://</a:t>
            </a:r>
            <a:r>
              <a:rPr lang="en-GB" sz="2800" dirty="0" smtClean="0">
                <a:hlinkClick r:id="rId4"/>
              </a:rPr>
              <a:t>arc-gm.nihr.ac.uk/carer-project-</a:t>
            </a:r>
            <a:endParaRPr lang="en-GB" sz="2800" dirty="0" smtClean="0"/>
          </a:p>
          <a:p>
            <a:endParaRPr lang="en-GB" sz="2800" dirty="0"/>
          </a:p>
          <a:p>
            <a:r>
              <a:rPr lang="en-GB" sz="2800" dirty="0" smtClean="0">
                <a:hlinkClick r:id="rId5"/>
              </a:rPr>
              <a:t>Gunn.grande@Manchester.ac.uk</a:t>
            </a:r>
            <a:r>
              <a:rPr lang="en-GB" sz="2800" dirty="0" smtClean="0"/>
              <a:t>  </a:t>
            </a:r>
            <a:endParaRPr lang="en-GB" sz="2800" dirty="0"/>
          </a:p>
        </p:txBody>
      </p:sp>
      <p:pic>
        <p:nvPicPr>
          <p:cNvPr id="6" name="Picture 5"/>
          <p:cNvPicPr>
            <a:picLocks noChangeAspect="1"/>
          </p:cNvPicPr>
          <p:nvPr/>
        </p:nvPicPr>
        <p:blipFill>
          <a:blip r:embed="rId6"/>
          <a:stretch>
            <a:fillRect/>
          </a:stretch>
        </p:blipFill>
        <p:spPr>
          <a:xfrm>
            <a:off x="6699712" y="3069434"/>
            <a:ext cx="1531834" cy="1588992"/>
          </a:xfrm>
          <a:prstGeom prst="rect">
            <a:avLst/>
          </a:prstGeom>
        </p:spPr>
      </p:pic>
      <p:pic>
        <p:nvPicPr>
          <p:cNvPr id="7" name="Picture 6"/>
          <p:cNvPicPr>
            <a:picLocks noChangeAspect="1"/>
          </p:cNvPicPr>
          <p:nvPr/>
        </p:nvPicPr>
        <p:blipFill>
          <a:blip r:embed="rId7"/>
          <a:stretch>
            <a:fillRect/>
          </a:stretch>
        </p:blipFill>
        <p:spPr>
          <a:xfrm>
            <a:off x="35496" y="5445224"/>
            <a:ext cx="4667901" cy="845461"/>
          </a:xfrm>
          <a:prstGeom prst="rect">
            <a:avLst/>
          </a:prstGeom>
        </p:spPr>
      </p:pic>
      <p:pic>
        <p:nvPicPr>
          <p:cNvPr id="1026" name="Picture 2" descr="https://cdn.sanity.io/images/dcfd5dgl/production/101fd4c4392fbd131fb21fc5acb1edb61192bc11-462x72.png?auto=forma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9992" y="5479504"/>
            <a:ext cx="4400550" cy="68580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2831551"/>
      </p:ext>
    </p:extLst>
  </p:cSld>
  <p:clrMapOvr>
    <a:masterClrMapping/>
  </p:clrMapOvr>
  <mc:AlternateContent xmlns:mc="http://schemas.openxmlformats.org/markup-compatibility/2006">
    <mc:Choice xmlns:p14="http://schemas.microsoft.com/office/powerpoint/2010/main" Requires="p14">
      <p:transition spd="slow" p14:dur="2000" advTm="33589"/>
    </mc:Choice>
    <mc:Fallback>
      <p:transition spd="slow" advTm="33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Evidence synthesis</a:t>
            </a:r>
            <a:endParaRPr lang="en-GB" dirty="0"/>
          </a:p>
        </p:txBody>
      </p:sp>
      <p:sp>
        <p:nvSpPr>
          <p:cNvPr id="3" name="Content Placeholder 2"/>
          <p:cNvSpPr>
            <a:spLocks noGrp="1"/>
          </p:cNvSpPr>
          <p:nvPr>
            <p:ph idx="1"/>
          </p:nvPr>
        </p:nvSpPr>
        <p:spPr>
          <a:xfrm>
            <a:off x="628650" y="1825625"/>
            <a:ext cx="8191822" cy="4351338"/>
          </a:xfrm>
        </p:spPr>
        <p:txBody>
          <a:bodyPr>
            <a:normAutofit lnSpcReduction="10000"/>
          </a:bodyPr>
          <a:lstStyle/>
          <a:p>
            <a:pPr marL="0" indent="0">
              <a:buNone/>
            </a:pPr>
            <a:r>
              <a:rPr lang="en-GB" b="1" dirty="0" smtClean="0"/>
              <a:t>Aims </a:t>
            </a:r>
          </a:p>
          <a:p>
            <a:r>
              <a:rPr lang="en-GB" dirty="0"/>
              <a:t>T</a:t>
            </a:r>
            <a:r>
              <a:rPr lang="en-GB" dirty="0" smtClean="0"/>
              <a:t>o synthesise what is known about factors affecting carers’ mental health during EOL caregiving</a:t>
            </a:r>
          </a:p>
          <a:p>
            <a:r>
              <a:rPr lang="en-GB" dirty="0" smtClean="0"/>
              <a:t>Gather findings from all research 2009-2019</a:t>
            </a:r>
          </a:p>
          <a:p>
            <a:pPr lvl="1">
              <a:buFont typeface="Wingdings" panose="05000000000000000000" pitchFamily="2" charset="2"/>
              <a:buChar char="Ø"/>
            </a:pPr>
            <a:r>
              <a:rPr lang="en-GB" dirty="0" smtClean="0"/>
              <a:t>Qualitative: carers’ own accounts</a:t>
            </a:r>
          </a:p>
          <a:p>
            <a:pPr lvl="1">
              <a:buFont typeface="Wingdings" panose="05000000000000000000" pitchFamily="2" charset="2"/>
              <a:buChar char="Ø"/>
            </a:pPr>
            <a:r>
              <a:rPr lang="en-GB" dirty="0" smtClean="0"/>
              <a:t>Quantitative: numbers data on factors associated with better or worse carers health</a:t>
            </a:r>
          </a:p>
          <a:p>
            <a:pPr lvl="1">
              <a:buFont typeface="Wingdings" panose="05000000000000000000" pitchFamily="2" charset="2"/>
              <a:buChar char="Ø"/>
            </a:pPr>
            <a:r>
              <a:rPr lang="en-GB" dirty="0" smtClean="0"/>
              <a:t>Trials: interventions that improved mental health</a:t>
            </a:r>
          </a:p>
          <a:p>
            <a:r>
              <a:rPr lang="en-GB" dirty="0" smtClean="0"/>
              <a:t>Summarise and translate into accessible information for practitioners, commissioners, policy makers, carer organisations</a:t>
            </a:r>
            <a:endParaRPr lang="en-GB"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90985086"/>
      </p:ext>
    </p:extLst>
  </p:cSld>
  <p:clrMapOvr>
    <a:masterClrMapping/>
  </p:clrMapOvr>
  <mc:AlternateContent xmlns:mc="http://schemas.openxmlformats.org/markup-compatibility/2006">
    <mc:Choice xmlns:p14="http://schemas.microsoft.com/office/powerpoint/2010/main" Requires="p14">
      <p:transition spd="slow" p14:dur="2000" advTm="81895"/>
    </mc:Choice>
    <mc:Fallback>
      <p:transition spd="slow" advTm="81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84394"/>
            <a:ext cx="8263830" cy="1325563"/>
          </a:xfrm>
        </p:spPr>
        <p:txBody>
          <a:bodyPr/>
          <a:lstStyle/>
          <a:p>
            <a:r>
              <a:rPr lang="en-GB" dirty="0" smtClean="0"/>
              <a:t>Carer Review Advisory Panel (RAP)</a:t>
            </a:r>
            <a:endParaRPr lang="en-GB" dirty="0"/>
          </a:p>
        </p:txBody>
      </p:sp>
      <p:sp>
        <p:nvSpPr>
          <p:cNvPr id="3" name="Content Placeholder 2"/>
          <p:cNvSpPr>
            <a:spLocks noGrp="1"/>
          </p:cNvSpPr>
          <p:nvPr>
            <p:ph idx="1"/>
          </p:nvPr>
        </p:nvSpPr>
        <p:spPr>
          <a:xfrm>
            <a:off x="628650" y="1825625"/>
            <a:ext cx="8047806" cy="4351338"/>
          </a:xfrm>
        </p:spPr>
        <p:txBody>
          <a:bodyPr/>
          <a:lstStyle/>
          <a:p>
            <a:pPr marL="0" indent="0">
              <a:buNone/>
            </a:pPr>
            <a:r>
              <a:rPr lang="en-GB" b="1" dirty="0" smtClean="0"/>
              <a:t>Aim</a:t>
            </a:r>
          </a:p>
          <a:p>
            <a:pPr marL="0" indent="0">
              <a:buNone/>
            </a:pPr>
            <a:r>
              <a:rPr lang="en-GB" dirty="0" smtClean="0"/>
              <a:t>To ensure findings were meaningful from carers’ perspective</a:t>
            </a:r>
          </a:p>
          <a:p>
            <a:r>
              <a:rPr lang="en-GB" dirty="0" smtClean="0"/>
              <a:t>Do summaries of findings reflect their experience?</a:t>
            </a:r>
          </a:p>
          <a:p>
            <a:r>
              <a:rPr lang="en-GB" dirty="0" smtClean="0"/>
              <a:t>Are they presented in a format that is easy to understand?</a:t>
            </a:r>
          </a:p>
          <a:p>
            <a:pPr lvl="1"/>
            <a:endParaRPr lang="en-GB" dirty="0" smtClean="0"/>
          </a:p>
          <a:p>
            <a:pPr marL="0" indent="0">
              <a:buNone/>
            </a:pPr>
            <a:r>
              <a:rPr lang="en-GB" b="1" dirty="0" smtClean="0"/>
              <a:t>Additional RAP aim </a:t>
            </a:r>
          </a:p>
          <a:p>
            <a:pPr marL="0" indent="0">
              <a:buNone/>
            </a:pPr>
            <a:r>
              <a:rPr lang="en-GB" dirty="0" smtClean="0"/>
              <a:t>To develop Carer Recommendations based on findings</a:t>
            </a:r>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96990468"/>
      </p:ext>
    </p:extLst>
  </p:cSld>
  <p:clrMapOvr>
    <a:masterClrMapping/>
  </p:clrMapOvr>
  <mc:AlternateContent xmlns:mc="http://schemas.openxmlformats.org/markup-compatibility/2006">
    <mc:Choice xmlns:p14="http://schemas.microsoft.com/office/powerpoint/2010/main" Requires="p14">
      <p:transition spd="slow" p14:dur="2000" advTm="62242"/>
    </mc:Choice>
    <mc:Fallback>
      <p:transition spd="slow" advTm="62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process</a:t>
            </a:r>
            <a:endParaRPr lang="en-GB" dirty="0"/>
          </a:p>
        </p:txBody>
      </p:sp>
      <p:sp>
        <p:nvSpPr>
          <p:cNvPr id="3" name="Content Placeholder 2"/>
          <p:cNvSpPr>
            <a:spLocks noGrp="1"/>
          </p:cNvSpPr>
          <p:nvPr>
            <p:ph idx="1"/>
          </p:nvPr>
        </p:nvSpPr>
        <p:spPr/>
        <p:txBody>
          <a:bodyPr>
            <a:normAutofit lnSpcReduction="10000"/>
          </a:bodyPr>
          <a:lstStyle/>
          <a:p>
            <a:r>
              <a:rPr lang="en-GB" dirty="0" smtClean="0"/>
              <a:t>33 qualitative, </a:t>
            </a:r>
            <a:r>
              <a:rPr lang="en-GB" dirty="0"/>
              <a:t>63 quantitative </a:t>
            </a:r>
            <a:r>
              <a:rPr lang="en-GB" dirty="0" smtClean="0"/>
              <a:t>and </a:t>
            </a:r>
            <a:r>
              <a:rPr lang="en-GB" dirty="0"/>
              <a:t>13 </a:t>
            </a:r>
            <a:r>
              <a:rPr lang="en-GB" dirty="0" smtClean="0"/>
              <a:t>intervention studies identified on factors linked to carer mental health during EOL caregiving</a:t>
            </a:r>
          </a:p>
          <a:p>
            <a:r>
              <a:rPr lang="en-GB" dirty="0"/>
              <a:t>Q</a:t>
            </a:r>
            <a:r>
              <a:rPr lang="en-GB" dirty="0" smtClean="0"/>
              <a:t>ualitative carer accounts summarised into themes</a:t>
            </a:r>
          </a:p>
          <a:p>
            <a:r>
              <a:rPr lang="en-GB" dirty="0" smtClean="0"/>
              <a:t>Quantitative and intervention findings integrated into these themes</a:t>
            </a:r>
          </a:p>
          <a:p>
            <a:endParaRPr lang="en-GB" dirty="0" smtClean="0"/>
          </a:p>
          <a:p>
            <a:r>
              <a:rPr lang="en-GB" dirty="0" smtClean="0"/>
              <a:t>Review </a:t>
            </a:r>
            <a:r>
              <a:rPr lang="en-GB" dirty="0"/>
              <a:t>Advisory Panel </a:t>
            </a:r>
            <a:r>
              <a:rPr lang="en-GB" dirty="0" smtClean="0"/>
              <a:t>(RAP) meetings: </a:t>
            </a:r>
          </a:p>
          <a:p>
            <a:pPr marL="0" indent="0">
              <a:buNone/>
            </a:pPr>
            <a:r>
              <a:rPr lang="en-GB" dirty="0" smtClean="0"/>
              <a:t>   Carer Chair, 4-5 carers and 3 researchers</a:t>
            </a:r>
          </a:p>
          <a:p>
            <a:pPr marL="0" indent="0">
              <a:buNone/>
            </a:pPr>
            <a:r>
              <a:rPr lang="en-GB" dirty="0" smtClean="0"/>
              <a:t>   9 meetings, mainly on Zoom due to </a:t>
            </a:r>
            <a:r>
              <a:rPr lang="en-GB" dirty="0" err="1" smtClean="0"/>
              <a:t>Covid</a:t>
            </a:r>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81011652"/>
      </p:ext>
    </p:extLst>
  </p:cSld>
  <p:clrMapOvr>
    <a:masterClrMapping/>
  </p:clrMapOvr>
  <mc:AlternateContent xmlns:mc="http://schemas.openxmlformats.org/markup-compatibility/2006">
    <mc:Choice xmlns:p14="http://schemas.microsoft.com/office/powerpoint/2010/main" Requires="p14">
      <p:transition spd="slow" p14:dur="2000" advTm="78993"/>
    </mc:Choice>
    <mc:Fallback>
      <p:transition spd="slow" advTm="78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043608" y="1071520"/>
            <a:ext cx="5322836" cy="5453824"/>
          </a:xfrm>
          <a:prstGeom prst="rect">
            <a:avLst/>
          </a:prstGeom>
        </p:spPr>
      </p:pic>
      <p:sp>
        <p:nvSpPr>
          <p:cNvPr id="5" name="TextBox 4"/>
          <p:cNvSpPr txBox="1"/>
          <p:nvPr/>
        </p:nvSpPr>
        <p:spPr>
          <a:xfrm>
            <a:off x="107504" y="188640"/>
            <a:ext cx="8784976" cy="769441"/>
          </a:xfrm>
          <a:prstGeom prst="rect">
            <a:avLst/>
          </a:prstGeom>
          <a:noFill/>
        </p:spPr>
        <p:txBody>
          <a:bodyPr wrap="square" rtlCol="0">
            <a:spAutoFit/>
          </a:bodyPr>
          <a:lstStyle/>
          <a:p>
            <a:pPr algn="ctr"/>
            <a:r>
              <a:rPr lang="en-GB" sz="4400" b="1" dirty="0">
                <a:solidFill>
                  <a:srgbClr val="7030A0"/>
                </a:solidFill>
              </a:rPr>
              <a:t>F</a:t>
            </a:r>
            <a:r>
              <a:rPr lang="en-GB" sz="4400" b="1" dirty="0" smtClean="0">
                <a:solidFill>
                  <a:srgbClr val="7030A0"/>
                </a:solidFill>
              </a:rPr>
              <a:t>actors linked to carer mental health</a:t>
            </a:r>
            <a:endParaRPr lang="en-GB" sz="4400" b="1" dirty="0">
              <a:solidFill>
                <a:srgbClr val="7030A0"/>
              </a:solidFill>
            </a:endParaRPr>
          </a:p>
        </p:txBody>
      </p:sp>
      <p:sp>
        <p:nvSpPr>
          <p:cNvPr id="6" name="TextBox 5"/>
          <p:cNvSpPr txBox="1"/>
          <p:nvPr/>
        </p:nvSpPr>
        <p:spPr>
          <a:xfrm>
            <a:off x="6191672" y="4802927"/>
            <a:ext cx="2952328" cy="1569660"/>
          </a:xfrm>
          <a:prstGeom prst="rect">
            <a:avLst/>
          </a:prstGeom>
          <a:noFill/>
        </p:spPr>
        <p:txBody>
          <a:bodyPr wrap="square" rtlCol="0">
            <a:spAutoFit/>
          </a:bodyPr>
          <a:lstStyle/>
          <a:p>
            <a:r>
              <a:rPr lang="en-GB" sz="2400" dirty="0" smtClean="0"/>
              <a:t>Read full </a:t>
            </a:r>
            <a:r>
              <a:rPr lang="en-GB" sz="2400" dirty="0"/>
              <a:t>reports at </a:t>
            </a:r>
            <a:r>
              <a:rPr lang="en-GB" sz="2400" dirty="0">
                <a:hlinkClick r:id="rId5"/>
              </a:rPr>
              <a:t>https://</a:t>
            </a:r>
            <a:r>
              <a:rPr lang="en-GB" sz="2400" dirty="0" smtClean="0">
                <a:hlinkClick r:id="rId5"/>
              </a:rPr>
              <a:t>arc-gm.nihr.ac.uk/carer-project-</a:t>
            </a:r>
            <a:r>
              <a:rPr lang="en-GB" sz="2400" dirty="0" smtClean="0"/>
              <a:t>   </a:t>
            </a:r>
            <a:endParaRPr lang="en-GB" sz="2400" dirty="0"/>
          </a:p>
        </p:txBody>
      </p:sp>
      <p:sp>
        <p:nvSpPr>
          <p:cNvPr id="2" name="Rectangle 1"/>
          <p:cNvSpPr/>
          <p:nvPr/>
        </p:nvSpPr>
        <p:spPr>
          <a:xfrm>
            <a:off x="107504" y="6093296"/>
            <a:ext cx="2448272" cy="764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5796136" y="6372587"/>
            <a:ext cx="395536" cy="29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95778631"/>
      </p:ext>
    </p:extLst>
  </p:cSld>
  <p:clrMapOvr>
    <a:masterClrMapping/>
  </p:clrMapOvr>
  <mc:AlternateContent xmlns:mc="http://schemas.openxmlformats.org/markup-compatibility/2006">
    <mc:Choice xmlns:p14="http://schemas.microsoft.com/office/powerpoint/2010/main" Requires="p14">
      <p:transition spd="slow" p14:dur="2000" advTm="30018"/>
    </mc:Choice>
    <mc:Fallback>
      <p:transition spd="slow" advTm="30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Patient condition</a:t>
            </a:r>
            <a:endParaRPr lang="en-GB" dirty="0"/>
          </a:p>
        </p:txBody>
      </p:sp>
      <p:sp>
        <p:nvSpPr>
          <p:cNvPr id="3" name="Content Placeholder 2"/>
          <p:cNvSpPr>
            <a:spLocks noGrp="1"/>
          </p:cNvSpPr>
          <p:nvPr>
            <p:ph idx="1"/>
          </p:nvPr>
        </p:nvSpPr>
        <p:spPr>
          <a:xfrm>
            <a:off x="628650" y="1825625"/>
            <a:ext cx="7886700" cy="4123655"/>
          </a:xfrm>
        </p:spPr>
        <p:txBody>
          <a:bodyPr>
            <a:normAutofit/>
          </a:bodyPr>
          <a:lstStyle/>
          <a:p>
            <a:r>
              <a:rPr lang="en-GB" dirty="0"/>
              <a:t>The patient’s physical  and cognitive decline </a:t>
            </a:r>
            <a:r>
              <a:rPr lang="en-GB" dirty="0" smtClean="0"/>
              <a:t>impacted </a:t>
            </a:r>
            <a:r>
              <a:rPr lang="en-GB" dirty="0"/>
              <a:t>on carers’ mental health</a:t>
            </a:r>
          </a:p>
          <a:p>
            <a:r>
              <a:rPr lang="en-GB" dirty="0"/>
              <a:t>Worse patient psychological symptoms </a:t>
            </a:r>
            <a:r>
              <a:rPr lang="en-GB" dirty="0" smtClean="0"/>
              <a:t>were linked to worse carer mental health, and better patient quality </a:t>
            </a:r>
            <a:r>
              <a:rPr lang="en-GB" dirty="0"/>
              <a:t>of life </a:t>
            </a:r>
            <a:r>
              <a:rPr lang="en-GB" dirty="0" smtClean="0"/>
              <a:t>to better carer mental health</a:t>
            </a:r>
          </a:p>
          <a:p>
            <a:pPr marL="273050" indent="0">
              <a:buNone/>
            </a:pPr>
            <a:r>
              <a:rPr lang="en-GB" i="1" dirty="0" smtClean="0">
                <a:solidFill>
                  <a:srgbClr val="0070C0"/>
                </a:solidFill>
              </a:rPr>
              <a:t>“As </a:t>
            </a:r>
            <a:r>
              <a:rPr lang="en-GB" i="1" dirty="0">
                <a:solidFill>
                  <a:srgbClr val="0070C0"/>
                </a:solidFill>
              </a:rPr>
              <a:t>soon as I see him struggling or … being depressed, everything in my world, my own quality of life, </a:t>
            </a:r>
            <a:r>
              <a:rPr lang="en-GB" i="1" dirty="0" smtClean="0">
                <a:solidFill>
                  <a:srgbClr val="0070C0"/>
                </a:solidFill>
              </a:rPr>
              <a:t>comes to </a:t>
            </a:r>
            <a:r>
              <a:rPr lang="en-GB" i="1" dirty="0">
                <a:solidFill>
                  <a:srgbClr val="0070C0"/>
                </a:solidFill>
              </a:rPr>
              <a:t>a screeching halt</a:t>
            </a:r>
            <a:r>
              <a:rPr lang="en-GB" i="1" dirty="0" smtClean="0">
                <a:solidFill>
                  <a:srgbClr val="0070C0"/>
                </a:solidFill>
              </a:rPr>
              <a:t>.”</a:t>
            </a:r>
          </a:p>
          <a:p>
            <a:pPr marL="0" indent="0">
              <a:buNone/>
            </a:pPr>
            <a:endParaRPr lang="en-GB" i="1" dirty="0"/>
          </a:p>
        </p:txBody>
      </p:sp>
      <p:grpSp>
        <p:nvGrpSpPr>
          <p:cNvPr id="7" name="Group 6"/>
          <p:cNvGrpSpPr/>
          <p:nvPr/>
        </p:nvGrpSpPr>
        <p:grpSpPr>
          <a:xfrm>
            <a:off x="274320" y="468726"/>
            <a:ext cx="1607323" cy="1375314"/>
            <a:chOff x="274320" y="468726"/>
            <a:chExt cx="1607323" cy="1375314"/>
          </a:xfrm>
        </p:grpSpPr>
        <p:pic>
          <p:nvPicPr>
            <p:cNvPr id="4" name="Picture 3"/>
            <p:cNvPicPr>
              <a:picLocks noChangeAspect="1"/>
            </p:cNvPicPr>
            <p:nvPr/>
          </p:nvPicPr>
          <p:blipFill>
            <a:blip r:embed="rId4"/>
            <a:stretch>
              <a:fillRect/>
            </a:stretch>
          </p:blipFill>
          <p:spPr>
            <a:xfrm>
              <a:off x="395536" y="468726"/>
              <a:ext cx="1486107" cy="1324160"/>
            </a:xfrm>
            <a:prstGeom prst="rect">
              <a:avLst/>
            </a:prstGeom>
          </p:spPr>
        </p:pic>
        <p:sp>
          <p:nvSpPr>
            <p:cNvPr id="6" name="Freeform 5"/>
            <p:cNvSpPr/>
            <p:nvPr/>
          </p:nvSpPr>
          <p:spPr>
            <a:xfrm>
              <a:off x="274320" y="1463040"/>
              <a:ext cx="868680" cy="381000"/>
            </a:xfrm>
            <a:custGeom>
              <a:avLst/>
              <a:gdLst>
                <a:gd name="connsiteX0" fmla="*/ 60960 w 868680"/>
                <a:gd name="connsiteY0" fmla="*/ 0 h 381000"/>
                <a:gd name="connsiteX1" fmla="*/ 868680 w 868680"/>
                <a:gd name="connsiteY1" fmla="*/ 365760 h 381000"/>
                <a:gd name="connsiteX2" fmla="*/ 0 w 868680"/>
                <a:gd name="connsiteY2" fmla="*/ 381000 h 381000"/>
                <a:gd name="connsiteX3" fmla="*/ 60960 w 868680"/>
                <a:gd name="connsiteY3" fmla="*/ 0 h 381000"/>
              </a:gdLst>
              <a:ahLst/>
              <a:cxnLst>
                <a:cxn ang="0">
                  <a:pos x="connsiteX0" y="connsiteY0"/>
                </a:cxn>
                <a:cxn ang="0">
                  <a:pos x="connsiteX1" y="connsiteY1"/>
                </a:cxn>
                <a:cxn ang="0">
                  <a:pos x="connsiteX2" y="connsiteY2"/>
                </a:cxn>
                <a:cxn ang="0">
                  <a:pos x="connsiteX3" y="connsiteY3"/>
                </a:cxn>
              </a:cxnLst>
              <a:rect l="l" t="t" r="r" b="b"/>
              <a:pathLst>
                <a:path w="868680" h="381000">
                  <a:moveTo>
                    <a:pt x="60960" y="0"/>
                  </a:moveTo>
                  <a:lnTo>
                    <a:pt x="868680" y="365760"/>
                  </a:lnTo>
                  <a:lnTo>
                    <a:pt x="0" y="381000"/>
                  </a:lnTo>
                  <a:lnTo>
                    <a:pt x="6096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47998214"/>
      </p:ext>
    </p:extLst>
  </p:cSld>
  <p:clrMapOvr>
    <a:masterClrMapping/>
  </p:clrMapOvr>
  <mc:AlternateContent xmlns:mc="http://schemas.openxmlformats.org/markup-compatibility/2006">
    <mc:Choice xmlns:p14="http://schemas.microsoft.com/office/powerpoint/2010/main" Requires="p14">
      <p:transition spd="slow" p14:dur="2000" advTm="48258"/>
    </mc:Choice>
    <mc:Fallback>
      <p:transition spd="slow" advTm="48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Support</a:t>
            </a:r>
            <a:endParaRPr lang="en-GB" dirty="0"/>
          </a:p>
        </p:txBody>
      </p:sp>
      <p:sp>
        <p:nvSpPr>
          <p:cNvPr id="3" name="Content Placeholder 2"/>
          <p:cNvSpPr>
            <a:spLocks noGrp="1"/>
          </p:cNvSpPr>
          <p:nvPr>
            <p:ph idx="1"/>
          </p:nvPr>
        </p:nvSpPr>
        <p:spPr/>
        <p:txBody>
          <a:bodyPr>
            <a:normAutofit lnSpcReduction="10000"/>
          </a:bodyPr>
          <a:lstStyle/>
          <a:p>
            <a:r>
              <a:rPr lang="en-GB" dirty="0" smtClean="0"/>
              <a:t>The quality of formal support (e.g. coordination of care, communication, empathy) was emphasised by carers as affecting their mental health</a:t>
            </a:r>
          </a:p>
          <a:p>
            <a:pPr marL="273050" indent="0">
              <a:buNone/>
            </a:pPr>
            <a:r>
              <a:rPr lang="en-GB" i="1" dirty="0" smtClean="0">
                <a:solidFill>
                  <a:srgbClr val="0070C0"/>
                </a:solidFill>
              </a:rPr>
              <a:t>“You’re </a:t>
            </a:r>
            <a:r>
              <a:rPr lang="en-GB" i="1" dirty="0">
                <a:solidFill>
                  <a:srgbClr val="0070C0"/>
                </a:solidFill>
              </a:rPr>
              <a:t>just sent home to deal with it on your own</a:t>
            </a:r>
            <a:r>
              <a:rPr lang="en-GB" dirty="0">
                <a:solidFill>
                  <a:srgbClr val="0070C0"/>
                </a:solidFill>
              </a:rPr>
              <a:t>, </a:t>
            </a:r>
            <a:r>
              <a:rPr lang="en-GB" i="1" dirty="0">
                <a:solidFill>
                  <a:srgbClr val="0070C0"/>
                </a:solidFill>
              </a:rPr>
              <a:t>find your own solutions</a:t>
            </a:r>
            <a:r>
              <a:rPr lang="en-GB" i="1" dirty="0" smtClean="0">
                <a:solidFill>
                  <a:srgbClr val="0070C0"/>
                </a:solidFill>
              </a:rPr>
              <a:t>.”</a:t>
            </a:r>
          </a:p>
          <a:p>
            <a:pPr marL="273050" indent="0">
              <a:buNone/>
            </a:pPr>
            <a:r>
              <a:rPr lang="en-GB" i="1" dirty="0" smtClean="0">
                <a:solidFill>
                  <a:srgbClr val="0070C0"/>
                </a:solidFill>
              </a:rPr>
              <a:t>“I </a:t>
            </a:r>
            <a:r>
              <a:rPr lang="en-GB" i="1" dirty="0">
                <a:solidFill>
                  <a:srgbClr val="0070C0"/>
                </a:solidFill>
              </a:rPr>
              <a:t>think sometimes one hand doesn’t know what the other hand is doing … </a:t>
            </a:r>
            <a:r>
              <a:rPr lang="en-GB" i="1" dirty="0" smtClean="0">
                <a:solidFill>
                  <a:srgbClr val="0070C0"/>
                </a:solidFill>
              </a:rPr>
              <a:t>“</a:t>
            </a:r>
          </a:p>
          <a:p>
            <a:pPr marL="273050" indent="0">
              <a:buNone/>
            </a:pPr>
            <a:endParaRPr lang="en-GB" i="1" dirty="0" smtClean="0">
              <a:solidFill>
                <a:srgbClr val="0070C0"/>
              </a:solidFill>
            </a:endParaRPr>
          </a:p>
          <a:p>
            <a:r>
              <a:rPr lang="en-GB" dirty="0" smtClean="0"/>
              <a:t>Quality of informal support was also related to carers’ mental health</a:t>
            </a:r>
            <a:endParaRPr lang="en-GB" dirty="0"/>
          </a:p>
        </p:txBody>
      </p:sp>
      <p:grpSp>
        <p:nvGrpSpPr>
          <p:cNvPr id="9" name="Group 8"/>
          <p:cNvGrpSpPr/>
          <p:nvPr/>
        </p:nvGrpSpPr>
        <p:grpSpPr>
          <a:xfrm>
            <a:off x="594360" y="411480"/>
            <a:ext cx="1363022" cy="1463040"/>
            <a:chOff x="594360" y="411480"/>
            <a:chExt cx="1363022" cy="1463040"/>
          </a:xfrm>
        </p:grpSpPr>
        <p:pic>
          <p:nvPicPr>
            <p:cNvPr id="4" name="Content Placeholder 4"/>
            <p:cNvPicPr>
              <a:picLocks noChangeAspect="1"/>
            </p:cNvPicPr>
            <p:nvPr/>
          </p:nvPicPr>
          <p:blipFill>
            <a:blip r:embed="rId4"/>
            <a:stretch>
              <a:fillRect/>
            </a:stretch>
          </p:blipFill>
          <p:spPr>
            <a:xfrm>
              <a:off x="623696" y="449492"/>
              <a:ext cx="1333686" cy="1390844"/>
            </a:xfrm>
            <a:prstGeom prst="rect">
              <a:avLst/>
            </a:prstGeom>
          </p:spPr>
        </p:pic>
        <p:sp>
          <p:nvSpPr>
            <p:cNvPr id="5" name="Freeform 4"/>
            <p:cNvSpPr/>
            <p:nvPr/>
          </p:nvSpPr>
          <p:spPr>
            <a:xfrm>
              <a:off x="594360" y="1402080"/>
              <a:ext cx="350520" cy="472440"/>
            </a:xfrm>
            <a:custGeom>
              <a:avLst/>
              <a:gdLst>
                <a:gd name="connsiteX0" fmla="*/ 0 w 350520"/>
                <a:gd name="connsiteY0" fmla="*/ 0 h 472440"/>
                <a:gd name="connsiteX1" fmla="*/ 350520 w 350520"/>
                <a:gd name="connsiteY1" fmla="*/ 441960 h 472440"/>
                <a:gd name="connsiteX2" fmla="*/ 0 w 350520"/>
                <a:gd name="connsiteY2" fmla="*/ 472440 h 472440"/>
                <a:gd name="connsiteX3" fmla="*/ 0 w 350520"/>
                <a:gd name="connsiteY3" fmla="*/ 0 h 472440"/>
              </a:gdLst>
              <a:ahLst/>
              <a:cxnLst>
                <a:cxn ang="0">
                  <a:pos x="connsiteX0" y="connsiteY0"/>
                </a:cxn>
                <a:cxn ang="0">
                  <a:pos x="connsiteX1" y="connsiteY1"/>
                </a:cxn>
                <a:cxn ang="0">
                  <a:pos x="connsiteX2" y="connsiteY2"/>
                </a:cxn>
                <a:cxn ang="0">
                  <a:pos x="connsiteX3" y="connsiteY3"/>
                </a:cxn>
              </a:cxnLst>
              <a:rect l="l" t="t" r="r" b="b"/>
              <a:pathLst>
                <a:path w="350520" h="472440">
                  <a:moveTo>
                    <a:pt x="0" y="0"/>
                  </a:moveTo>
                  <a:lnTo>
                    <a:pt x="350520" y="441960"/>
                  </a:lnTo>
                  <a:lnTo>
                    <a:pt x="0" y="47244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1295400" y="411480"/>
              <a:ext cx="411480" cy="152400"/>
            </a:xfrm>
            <a:custGeom>
              <a:avLst/>
              <a:gdLst>
                <a:gd name="connsiteX0" fmla="*/ 0 w 411480"/>
                <a:gd name="connsiteY0" fmla="*/ 0 h 152400"/>
                <a:gd name="connsiteX1" fmla="*/ 289560 w 411480"/>
                <a:gd name="connsiteY1" fmla="*/ 152400 h 152400"/>
                <a:gd name="connsiteX2" fmla="*/ 411480 w 411480"/>
                <a:gd name="connsiteY2" fmla="*/ 0 h 152400"/>
                <a:gd name="connsiteX3" fmla="*/ 0 w 411480"/>
                <a:gd name="connsiteY3" fmla="*/ 0 h 152400"/>
              </a:gdLst>
              <a:ahLst/>
              <a:cxnLst>
                <a:cxn ang="0">
                  <a:pos x="connsiteX0" y="connsiteY0"/>
                </a:cxn>
                <a:cxn ang="0">
                  <a:pos x="connsiteX1" y="connsiteY1"/>
                </a:cxn>
                <a:cxn ang="0">
                  <a:pos x="connsiteX2" y="connsiteY2"/>
                </a:cxn>
                <a:cxn ang="0">
                  <a:pos x="connsiteX3" y="connsiteY3"/>
                </a:cxn>
              </a:cxnLst>
              <a:rect l="l" t="t" r="r" b="b"/>
              <a:pathLst>
                <a:path w="411480" h="152400">
                  <a:moveTo>
                    <a:pt x="0" y="0"/>
                  </a:moveTo>
                  <a:lnTo>
                    <a:pt x="289560" y="152400"/>
                  </a:lnTo>
                  <a:lnTo>
                    <a:pt x="411480" y="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81603916"/>
      </p:ext>
    </p:extLst>
  </p:cSld>
  <p:clrMapOvr>
    <a:masterClrMapping/>
  </p:clrMapOvr>
  <mc:AlternateContent xmlns:mc="http://schemas.openxmlformats.org/markup-compatibility/2006">
    <mc:Choice xmlns:p14="http://schemas.microsoft.com/office/powerpoint/2010/main" Requires="p14">
      <p:transition spd="slow" p14:dur="2000" advTm="52793"/>
    </mc:Choice>
    <mc:Fallback>
      <p:transition spd="slow" advTm="52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234" y="481645"/>
            <a:ext cx="8191822" cy="1325563"/>
          </a:xfrm>
        </p:spPr>
        <p:txBody>
          <a:bodyPr>
            <a:normAutofit/>
          </a:bodyPr>
          <a:lstStyle/>
          <a:p>
            <a:pPr algn="r"/>
            <a:r>
              <a:rPr lang="en-GB" sz="4300" dirty="0" smtClean="0"/>
              <a:t>Impact of caring responsibilities</a:t>
            </a:r>
            <a:endParaRPr lang="en-GB" sz="4300" dirty="0"/>
          </a:p>
        </p:txBody>
      </p:sp>
      <p:sp>
        <p:nvSpPr>
          <p:cNvPr id="3" name="Content Placeholder 2"/>
          <p:cNvSpPr>
            <a:spLocks noGrp="1"/>
          </p:cNvSpPr>
          <p:nvPr>
            <p:ph idx="1"/>
          </p:nvPr>
        </p:nvSpPr>
        <p:spPr>
          <a:xfrm>
            <a:off x="628650" y="1825625"/>
            <a:ext cx="7886700" cy="3835623"/>
          </a:xfrm>
        </p:spPr>
        <p:txBody>
          <a:bodyPr>
            <a:noAutofit/>
          </a:bodyPr>
          <a:lstStyle/>
          <a:p>
            <a:r>
              <a:rPr lang="en-GB" dirty="0"/>
              <a:t>G</a:t>
            </a:r>
            <a:r>
              <a:rPr lang="en-GB" dirty="0" smtClean="0"/>
              <a:t>reater lifestyle </a:t>
            </a:r>
            <a:r>
              <a:rPr lang="en-GB" dirty="0"/>
              <a:t>adjustments, demands of caregiving, </a:t>
            </a:r>
            <a:r>
              <a:rPr lang="en-GB" dirty="0" smtClean="0"/>
              <a:t>and level </a:t>
            </a:r>
            <a:r>
              <a:rPr lang="en-GB" dirty="0"/>
              <a:t>of carer </a:t>
            </a:r>
            <a:r>
              <a:rPr lang="en-GB" dirty="0" smtClean="0"/>
              <a:t>burden were related to worse carer mental health </a:t>
            </a:r>
          </a:p>
          <a:p>
            <a:pPr marL="273050" indent="0">
              <a:buNone/>
            </a:pPr>
            <a:r>
              <a:rPr lang="en-GB" i="1" dirty="0" smtClean="0">
                <a:solidFill>
                  <a:srgbClr val="0070C0"/>
                </a:solidFill>
              </a:rPr>
              <a:t>“It’s </a:t>
            </a:r>
            <a:r>
              <a:rPr lang="en-GB" i="1" dirty="0">
                <a:solidFill>
                  <a:srgbClr val="0070C0"/>
                </a:solidFill>
              </a:rPr>
              <a:t>the shrinking of your world that I find the hardest (…) The social aspect of it is the hardest </a:t>
            </a:r>
            <a:r>
              <a:rPr lang="en-GB" i="1" dirty="0" smtClean="0">
                <a:solidFill>
                  <a:srgbClr val="0070C0"/>
                </a:solidFill>
              </a:rPr>
              <a:t>because most </a:t>
            </a:r>
            <a:r>
              <a:rPr lang="en-GB" i="1" dirty="0">
                <a:solidFill>
                  <a:srgbClr val="0070C0"/>
                </a:solidFill>
              </a:rPr>
              <a:t>people get a lot of their social life at work or from doing other things</a:t>
            </a:r>
            <a:r>
              <a:rPr lang="en-GB" i="1" dirty="0" smtClean="0">
                <a:solidFill>
                  <a:srgbClr val="0070C0"/>
                </a:solidFill>
              </a:rPr>
              <a:t>.…”</a:t>
            </a:r>
          </a:p>
          <a:p>
            <a:pPr marL="273050" indent="0">
              <a:buNone/>
            </a:pPr>
            <a:r>
              <a:rPr lang="en-GB" i="1" dirty="0" smtClean="0">
                <a:solidFill>
                  <a:srgbClr val="0070C0"/>
                </a:solidFill>
              </a:rPr>
              <a:t>“Yes</a:t>
            </a:r>
            <a:r>
              <a:rPr lang="en-GB" i="1" dirty="0">
                <a:solidFill>
                  <a:srgbClr val="0070C0"/>
                </a:solidFill>
              </a:rPr>
              <a:t>, you get fed up … it’s going on a long time and … yes. I think we do feel that the pressure </a:t>
            </a:r>
            <a:r>
              <a:rPr lang="en-GB" i="1" dirty="0" smtClean="0">
                <a:solidFill>
                  <a:srgbClr val="0070C0"/>
                </a:solidFill>
              </a:rPr>
              <a:t>is getting </a:t>
            </a:r>
            <a:r>
              <a:rPr lang="en-GB" i="1" dirty="0">
                <a:solidFill>
                  <a:srgbClr val="0070C0"/>
                </a:solidFill>
              </a:rPr>
              <a:t>to us really. It has been hard </a:t>
            </a:r>
            <a:r>
              <a:rPr lang="en-GB" i="1" dirty="0" smtClean="0">
                <a:solidFill>
                  <a:srgbClr val="0070C0"/>
                </a:solidFill>
              </a:rPr>
              <a:t>…”</a:t>
            </a:r>
            <a:endParaRPr lang="en-GB" dirty="0">
              <a:solidFill>
                <a:srgbClr val="0070C0"/>
              </a:solidFill>
            </a:endParaRPr>
          </a:p>
        </p:txBody>
      </p:sp>
      <p:grpSp>
        <p:nvGrpSpPr>
          <p:cNvPr id="7" name="Group 6"/>
          <p:cNvGrpSpPr/>
          <p:nvPr/>
        </p:nvGrpSpPr>
        <p:grpSpPr>
          <a:xfrm>
            <a:off x="179512" y="406838"/>
            <a:ext cx="1374968" cy="1452442"/>
            <a:chOff x="179512" y="406838"/>
            <a:chExt cx="1374968" cy="1452442"/>
          </a:xfrm>
        </p:grpSpPr>
        <p:pic>
          <p:nvPicPr>
            <p:cNvPr id="4" name="Picture 3"/>
            <p:cNvPicPr>
              <a:picLocks noChangeAspect="1"/>
            </p:cNvPicPr>
            <p:nvPr/>
          </p:nvPicPr>
          <p:blipFill>
            <a:blip r:embed="rId4"/>
            <a:stretch>
              <a:fillRect/>
            </a:stretch>
          </p:blipFill>
          <p:spPr>
            <a:xfrm>
              <a:off x="179512" y="406838"/>
              <a:ext cx="1324160" cy="1400370"/>
            </a:xfrm>
            <a:prstGeom prst="rect">
              <a:avLst/>
            </a:prstGeom>
          </p:spPr>
        </p:pic>
        <p:sp>
          <p:nvSpPr>
            <p:cNvPr id="6" name="Freeform 5"/>
            <p:cNvSpPr/>
            <p:nvPr/>
          </p:nvSpPr>
          <p:spPr>
            <a:xfrm>
              <a:off x="1234440" y="1417320"/>
              <a:ext cx="320040" cy="441960"/>
            </a:xfrm>
            <a:custGeom>
              <a:avLst/>
              <a:gdLst>
                <a:gd name="connsiteX0" fmla="*/ 0 w 320040"/>
                <a:gd name="connsiteY0" fmla="*/ 426720 h 441960"/>
                <a:gd name="connsiteX1" fmla="*/ 320040 w 320040"/>
                <a:gd name="connsiteY1" fmla="*/ 441960 h 441960"/>
                <a:gd name="connsiteX2" fmla="*/ 304800 w 320040"/>
                <a:gd name="connsiteY2" fmla="*/ 0 h 441960"/>
                <a:gd name="connsiteX3" fmla="*/ 0 w 320040"/>
                <a:gd name="connsiteY3" fmla="*/ 426720 h 441960"/>
              </a:gdLst>
              <a:ahLst/>
              <a:cxnLst>
                <a:cxn ang="0">
                  <a:pos x="connsiteX0" y="connsiteY0"/>
                </a:cxn>
                <a:cxn ang="0">
                  <a:pos x="connsiteX1" y="connsiteY1"/>
                </a:cxn>
                <a:cxn ang="0">
                  <a:pos x="connsiteX2" y="connsiteY2"/>
                </a:cxn>
                <a:cxn ang="0">
                  <a:pos x="connsiteX3" y="connsiteY3"/>
                </a:cxn>
              </a:cxnLst>
              <a:rect l="l" t="t" r="r" b="b"/>
              <a:pathLst>
                <a:path w="320040" h="441960">
                  <a:moveTo>
                    <a:pt x="0" y="426720"/>
                  </a:moveTo>
                  <a:lnTo>
                    <a:pt x="320040" y="441960"/>
                  </a:lnTo>
                  <a:lnTo>
                    <a:pt x="304800" y="0"/>
                  </a:lnTo>
                  <a:lnTo>
                    <a:pt x="0" y="4267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82415823"/>
      </p:ext>
    </p:extLst>
  </p:cSld>
  <p:clrMapOvr>
    <a:masterClrMapping/>
  </p:clrMapOvr>
  <mc:AlternateContent xmlns:mc="http://schemas.openxmlformats.org/markup-compatibility/2006">
    <mc:Choice xmlns:p14="http://schemas.microsoft.com/office/powerpoint/2010/main" Requires="p14">
      <p:transition spd="slow" p14:dur="2000" advTm="48609"/>
    </mc:Choice>
    <mc:Fallback>
      <p:transition spd="slow" advTm="48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5900</TotalTime>
  <Words>1093</Words>
  <Application>Microsoft Office PowerPoint</Application>
  <PresentationFormat>On-screen Show (4:3)</PresentationFormat>
  <Paragraphs>112</Paragraphs>
  <Slides>21</Slides>
  <Notes>1</Notes>
  <HiddenSlides>0</HiddenSlides>
  <MMClips>21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Wingdings</vt:lpstr>
      <vt:lpstr>2_Office Theme</vt:lpstr>
      <vt:lpstr>Supporting carers’ mental health   Synthesis of research on factors affecting family carers’ psychological wellbeing</vt:lpstr>
      <vt:lpstr>Background </vt:lpstr>
      <vt:lpstr>Evidence synthesis</vt:lpstr>
      <vt:lpstr>Carer Review Advisory Panel (RAP)</vt:lpstr>
      <vt:lpstr>The process</vt:lpstr>
      <vt:lpstr>PowerPoint Presentation</vt:lpstr>
      <vt:lpstr>Patient condition</vt:lpstr>
      <vt:lpstr>Support</vt:lpstr>
      <vt:lpstr>Impact of caring responsibilities</vt:lpstr>
      <vt:lpstr>Carer internal processes</vt:lpstr>
      <vt:lpstr>Finance, relationships and demographics</vt:lpstr>
      <vt:lpstr>PowerPoint Presentation</vt:lpstr>
      <vt:lpstr>PowerPoint Presentation</vt:lpstr>
      <vt:lpstr>PowerPoint Presentation</vt:lpstr>
      <vt:lpstr>PowerPoint Presentation</vt:lpstr>
      <vt:lpstr>PowerPoint Presentation</vt:lpstr>
      <vt:lpstr>Coordinated and timely care</vt:lpstr>
      <vt:lpstr>PowerPoint Presentation</vt:lpstr>
      <vt:lpstr>PowerPoint Presentation</vt:lpstr>
      <vt:lpstr>PowerPoint Presentation</vt:lpstr>
      <vt:lpstr>Thank you</vt:lpstr>
    </vt:vector>
  </TitlesOfParts>
  <Company>University of Manchester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Gunn Grande</dc:creator>
  <cp:lastModifiedBy>Gunn Grande</cp:lastModifiedBy>
  <cp:revision>265</cp:revision>
  <cp:lastPrinted>2024-04-12T09:27:58Z</cp:lastPrinted>
  <dcterms:created xsi:type="dcterms:W3CDTF">2019-08-29T11:44:03Z</dcterms:created>
  <dcterms:modified xsi:type="dcterms:W3CDTF">2024-04-13T13:57:42Z</dcterms:modified>
</cp:coreProperties>
</file>