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651AF5-7E9D-413E-AD0A-5A13CD0F1D17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C43E8CD-D600-4A32-A053-FACA02D3039D}">
      <dgm:prSet phldrT="[Text]"/>
      <dgm:spPr/>
      <dgm:t>
        <a:bodyPr/>
        <a:lstStyle/>
        <a:p>
          <a:r>
            <a:rPr lang="en-GB" dirty="0" smtClean="0"/>
            <a:t>Prevention</a:t>
          </a:r>
          <a:endParaRPr lang="en-GB" dirty="0"/>
        </a:p>
      </dgm:t>
    </dgm:pt>
    <dgm:pt modelId="{17E8CF85-14CC-4A51-BF91-4A90920328D5}" type="parTrans" cxnId="{25CDA8CC-2028-41A4-AE00-CC6F387ED974}">
      <dgm:prSet/>
      <dgm:spPr/>
      <dgm:t>
        <a:bodyPr/>
        <a:lstStyle/>
        <a:p>
          <a:endParaRPr lang="en-GB"/>
        </a:p>
      </dgm:t>
    </dgm:pt>
    <dgm:pt modelId="{C521C124-6CEA-4B80-82C5-AC0C51858AAC}" type="sibTrans" cxnId="{25CDA8CC-2028-41A4-AE00-CC6F387ED974}">
      <dgm:prSet/>
      <dgm:spPr/>
      <dgm:t>
        <a:bodyPr/>
        <a:lstStyle/>
        <a:p>
          <a:endParaRPr lang="en-GB"/>
        </a:p>
      </dgm:t>
    </dgm:pt>
    <dgm:pt modelId="{56FBB1CF-D7FC-45E7-A833-0D6F034B4A4E}">
      <dgm:prSet phldrT="[Text]" custT="1"/>
      <dgm:spPr/>
      <dgm:t>
        <a:bodyPr/>
        <a:lstStyle/>
        <a:p>
          <a:r>
            <a:rPr lang="en-GB" sz="1600" b="1" u="sng" dirty="0" smtClean="0"/>
            <a:t>General awareness</a:t>
          </a:r>
          <a:r>
            <a:rPr lang="en-GB" sz="1600" dirty="0" smtClean="0"/>
            <a:t>: Empower patients; community champions; bingo!; church group</a:t>
          </a:r>
          <a:endParaRPr lang="en-GB" sz="1600" dirty="0"/>
        </a:p>
      </dgm:t>
    </dgm:pt>
    <dgm:pt modelId="{4C74768F-A4A7-4086-A0D6-31A298BFCD36}" type="parTrans" cxnId="{CC716873-F672-4A5F-ACB2-51ADE59BEBB7}">
      <dgm:prSet/>
      <dgm:spPr/>
      <dgm:t>
        <a:bodyPr/>
        <a:lstStyle/>
        <a:p>
          <a:endParaRPr lang="en-GB"/>
        </a:p>
      </dgm:t>
    </dgm:pt>
    <dgm:pt modelId="{8DB287FB-37AF-4224-A34A-80AE6FE087A6}" type="sibTrans" cxnId="{CC716873-F672-4A5F-ACB2-51ADE59BEBB7}">
      <dgm:prSet/>
      <dgm:spPr/>
      <dgm:t>
        <a:bodyPr/>
        <a:lstStyle/>
        <a:p>
          <a:endParaRPr lang="en-GB"/>
        </a:p>
      </dgm:t>
    </dgm:pt>
    <dgm:pt modelId="{FA4960A5-8D08-4181-9EF4-0F534C2511B9}">
      <dgm:prSet phldrT="[Text]" custT="1"/>
      <dgm:spPr/>
      <dgm:t>
        <a:bodyPr/>
        <a:lstStyle/>
        <a:p>
          <a:r>
            <a:rPr lang="en-GB" sz="1600" b="1" u="sng" dirty="0" smtClean="0"/>
            <a:t>Measure impact</a:t>
          </a:r>
          <a:r>
            <a:rPr lang="en-GB" sz="1600" dirty="0" smtClean="0"/>
            <a:t>: Health checks; patient encounters</a:t>
          </a:r>
          <a:endParaRPr lang="en-GB" sz="1600" dirty="0"/>
        </a:p>
      </dgm:t>
    </dgm:pt>
    <dgm:pt modelId="{6EE1A59F-09BB-45F4-A64D-2A2A1E109E45}" type="parTrans" cxnId="{63236D60-8FD7-4A8D-98F6-BB23C1452F97}">
      <dgm:prSet/>
      <dgm:spPr/>
      <dgm:t>
        <a:bodyPr/>
        <a:lstStyle/>
        <a:p>
          <a:endParaRPr lang="en-GB"/>
        </a:p>
      </dgm:t>
    </dgm:pt>
    <dgm:pt modelId="{B0AC466A-5982-4B7A-B5AA-7141FC39F57F}" type="sibTrans" cxnId="{63236D60-8FD7-4A8D-98F6-BB23C1452F97}">
      <dgm:prSet/>
      <dgm:spPr/>
      <dgm:t>
        <a:bodyPr/>
        <a:lstStyle/>
        <a:p>
          <a:endParaRPr lang="en-GB"/>
        </a:p>
      </dgm:t>
    </dgm:pt>
    <dgm:pt modelId="{066840C5-6947-4DF4-8EFF-1E71A2A2457B}">
      <dgm:prSet phldrT="[Text]"/>
      <dgm:spPr/>
      <dgm:t>
        <a:bodyPr/>
        <a:lstStyle/>
        <a:p>
          <a:r>
            <a:rPr lang="en-GB" dirty="0" smtClean="0"/>
            <a:t>Management</a:t>
          </a:r>
          <a:endParaRPr lang="en-GB" dirty="0"/>
        </a:p>
      </dgm:t>
    </dgm:pt>
    <dgm:pt modelId="{CC3E6A87-193F-4EF5-8708-D630F8F4202F}" type="parTrans" cxnId="{65262A04-0931-48F9-AA22-B0171CA339AB}">
      <dgm:prSet/>
      <dgm:spPr/>
      <dgm:t>
        <a:bodyPr/>
        <a:lstStyle/>
        <a:p>
          <a:endParaRPr lang="en-GB"/>
        </a:p>
      </dgm:t>
    </dgm:pt>
    <dgm:pt modelId="{0CFFAF89-EA68-4E13-91AA-D4602E9B423F}" type="sibTrans" cxnId="{65262A04-0931-48F9-AA22-B0171CA339AB}">
      <dgm:prSet/>
      <dgm:spPr/>
      <dgm:t>
        <a:bodyPr/>
        <a:lstStyle/>
        <a:p>
          <a:endParaRPr lang="en-GB"/>
        </a:p>
      </dgm:t>
    </dgm:pt>
    <dgm:pt modelId="{AB6DFC16-390C-4C10-9B97-6EEF1D698FE5}">
      <dgm:prSet phldrT="[Text]" custT="1"/>
      <dgm:spPr/>
      <dgm:t>
        <a:bodyPr/>
        <a:lstStyle/>
        <a:p>
          <a:r>
            <a:rPr lang="en-GB" sz="1600" b="1" u="sng" dirty="0" smtClean="0"/>
            <a:t>Adopt a care bundle with following minimum interventions</a:t>
          </a:r>
          <a:r>
            <a:rPr lang="en-GB" sz="1600" dirty="0" smtClean="0"/>
            <a:t>: Urine dip stick; Fluid management; Tests (USS/Bloods); Drug management; MDT follow-ups</a:t>
          </a:r>
          <a:endParaRPr lang="en-GB" sz="1600" dirty="0"/>
        </a:p>
      </dgm:t>
    </dgm:pt>
    <dgm:pt modelId="{C3AAAEB8-B612-4357-8825-DF8C17674E01}" type="parTrans" cxnId="{E0B68F8A-1EE7-4CA6-8BD1-E5CD5DE028AB}">
      <dgm:prSet/>
      <dgm:spPr/>
      <dgm:t>
        <a:bodyPr/>
        <a:lstStyle/>
        <a:p>
          <a:endParaRPr lang="en-GB"/>
        </a:p>
      </dgm:t>
    </dgm:pt>
    <dgm:pt modelId="{81F15252-2F3C-43B4-972A-A5B4F960145F}" type="sibTrans" cxnId="{E0B68F8A-1EE7-4CA6-8BD1-E5CD5DE028AB}">
      <dgm:prSet/>
      <dgm:spPr/>
      <dgm:t>
        <a:bodyPr/>
        <a:lstStyle/>
        <a:p>
          <a:endParaRPr lang="en-GB"/>
        </a:p>
      </dgm:t>
    </dgm:pt>
    <dgm:pt modelId="{BDA6C803-2BF7-4E8E-A88A-6B9F65E936B2}">
      <dgm:prSet phldrT="[Text]"/>
      <dgm:spPr/>
      <dgm:t>
        <a:bodyPr/>
        <a:lstStyle/>
        <a:p>
          <a:r>
            <a:rPr lang="en-GB" dirty="0" smtClean="0"/>
            <a:t>Post care</a:t>
          </a:r>
          <a:endParaRPr lang="en-GB" dirty="0"/>
        </a:p>
      </dgm:t>
    </dgm:pt>
    <dgm:pt modelId="{13251552-C938-45C4-959B-743307E0DFD6}" type="parTrans" cxnId="{C67CA82F-3CBB-4BBE-A7FB-9FA83E422C0E}">
      <dgm:prSet/>
      <dgm:spPr/>
      <dgm:t>
        <a:bodyPr/>
        <a:lstStyle/>
        <a:p>
          <a:endParaRPr lang="en-GB"/>
        </a:p>
      </dgm:t>
    </dgm:pt>
    <dgm:pt modelId="{F81FBC9D-3F33-4C86-9DC9-D439FC66C405}" type="sibTrans" cxnId="{C67CA82F-3CBB-4BBE-A7FB-9FA83E422C0E}">
      <dgm:prSet/>
      <dgm:spPr/>
      <dgm:t>
        <a:bodyPr/>
        <a:lstStyle/>
        <a:p>
          <a:endParaRPr lang="en-GB"/>
        </a:p>
      </dgm:t>
    </dgm:pt>
    <dgm:pt modelId="{538AB3D2-5AEA-4A77-BA34-74F2382B7DB3}">
      <dgm:prSet phldrT="[Text]" custT="1"/>
      <dgm:spPr/>
      <dgm:t>
        <a:bodyPr/>
        <a:lstStyle/>
        <a:p>
          <a:r>
            <a:rPr lang="en-GB" sz="1600" b="1" u="sng" dirty="0" smtClean="0"/>
            <a:t>Use of IT</a:t>
          </a:r>
          <a:r>
            <a:rPr lang="en-GB" sz="1600" dirty="0" smtClean="0"/>
            <a:t>:  e-alerts; improve coding; integration and standardisation</a:t>
          </a:r>
          <a:endParaRPr lang="en-GB" sz="1600" dirty="0"/>
        </a:p>
      </dgm:t>
    </dgm:pt>
    <dgm:pt modelId="{81513F44-4CFC-4346-8229-754C6EE1BFAC}" type="parTrans" cxnId="{344E2B47-CBB0-471C-97B6-4186AC198AE1}">
      <dgm:prSet/>
      <dgm:spPr/>
      <dgm:t>
        <a:bodyPr/>
        <a:lstStyle/>
        <a:p>
          <a:endParaRPr lang="en-GB"/>
        </a:p>
      </dgm:t>
    </dgm:pt>
    <dgm:pt modelId="{C09F6A9D-BF84-4025-A40D-28BD289C59C5}" type="sibTrans" cxnId="{344E2B47-CBB0-471C-97B6-4186AC198AE1}">
      <dgm:prSet/>
      <dgm:spPr/>
      <dgm:t>
        <a:bodyPr/>
        <a:lstStyle/>
        <a:p>
          <a:endParaRPr lang="en-GB"/>
        </a:p>
      </dgm:t>
    </dgm:pt>
    <dgm:pt modelId="{5200A2A0-A02B-4418-81CB-228F04E35EA6}">
      <dgm:prSet phldrT="[Text]" custT="1"/>
      <dgm:spPr/>
      <dgm:t>
        <a:bodyPr/>
        <a:lstStyle/>
        <a:p>
          <a:r>
            <a:rPr lang="en-GB" sz="1600" b="1" u="sng" dirty="0" smtClean="0"/>
            <a:t>Raise awareness in the community and education</a:t>
          </a:r>
          <a:endParaRPr lang="en-GB" sz="1600" b="1" u="sng" dirty="0"/>
        </a:p>
      </dgm:t>
    </dgm:pt>
    <dgm:pt modelId="{A85C9759-F406-41A2-BAB1-CF3107BC90E9}" type="parTrans" cxnId="{D7535174-FBCE-463F-B4A8-202BD4647AC4}">
      <dgm:prSet/>
      <dgm:spPr/>
      <dgm:t>
        <a:bodyPr/>
        <a:lstStyle/>
        <a:p>
          <a:endParaRPr lang="en-GB"/>
        </a:p>
      </dgm:t>
    </dgm:pt>
    <dgm:pt modelId="{C60499F0-DC34-4210-A9B4-2A7201DC641C}" type="sibTrans" cxnId="{D7535174-FBCE-463F-B4A8-202BD4647AC4}">
      <dgm:prSet/>
      <dgm:spPr/>
      <dgm:t>
        <a:bodyPr/>
        <a:lstStyle/>
        <a:p>
          <a:endParaRPr lang="en-GB"/>
        </a:p>
      </dgm:t>
    </dgm:pt>
    <dgm:pt modelId="{F5A4E28A-E2E4-448F-B2B1-BF02D497669F}">
      <dgm:prSet phldrT="[Text]" custT="1"/>
      <dgm:spPr/>
      <dgm:t>
        <a:bodyPr/>
        <a:lstStyle/>
        <a:p>
          <a:r>
            <a:rPr lang="en-GB" sz="1600" b="1" u="sng" dirty="0" smtClean="0"/>
            <a:t>Measure impact</a:t>
          </a:r>
          <a:r>
            <a:rPr lang="en-GB" sz="1600" dirty="0" smtClean="0"/>
            <a:t>: Governance and monitoring</a:t>
          </a:r>
          <a:endParaRPr lang="en-GB" sz="1600" dirty="0"/>
        </a:p>
      </dgm:t>
    </dgm:pt>
    <dgm:pt modelId="{A807BB69-8088-44BD-8175-5D6EBB81C225}" type="parTrans" cxnId="{08FE4365-45F1-4E9D-B37B-47EFA4900D21}">
      <dgm:prSet/>
      <dgm:spPr/>
      <dgm:t>
        <a:bodyPr/>
        <a:lstStyle/>
        <a:p>
          <a:endParaRPr lang="en-GB"/>
        </a:p>
      </dgm:t>
    </dgm:pt>
    <dgm:pt modelId="{AD238A4A-747E-4717-8667-AC95874BBE4F}" type="sibTrans" cxnId="{08FE4365-45F1-4E9D-B37B-47EFA4900D21}">
      <dgm:prSet/>
      <dgm:spPr/>
      <dgm:t>
        <a:bodyPr/>
        <a:lstStyle/>
        <a:p>
          <a:endParaRPr lang="en-GB"/>
        </a:p>
      </dgm:t>
    </dgm:pt>
    <dgm:pt modelId="{D4D6010E-88D4-40A5-BED3-AC38E4EB2CC9}">
      <dgm:prSet phldrT="[Text]" custT="1"/>
      <dgm:spPr/>
      <dgm:t>
        <a:bodyPr/>
        <a:lstStyle/>
        <a:p>
          <a:r>
            <a:rPr lang="en-GB" sz="1600" b="1" u="sng" dirty="0" smtClean="0"/>
            <a:t>Improve Communication: </a:t>
          </a:r>
          <a:r>
            <a:rPr lang="en-GB" sz="1600" dirty="0" smtClean="0"/>
            <a:t>improve patient self-care messages; Discharge summary (clear and easy to action)</a:t>
          </a:r>
          <a:endParaRPr lang="en-GB" sz="1600" dirty="0"/>
        </a:p>
      </dgm:t>
    </dgm:pt>
    <dgm:pt modelId="{2544CF7E-897A-4694-BB56-B700CF38C90A}" type="parTrans" cxnId="{524D362B-B809-4B9D-B4C3-A22487B3724D}">
      <dgm:prSet/>
      <dgm:spPr/>
      <dgm:t>
        <a:bodyPr/>
        <a:lstStyle/>
        <a:p>
          <a:endParaRPr lang="en-GB"/>
        </a:p>
      </dgm:t>
    </dgm:pt>
    <dgm:pt modelId="{BDC792B8-4EB6-4E59-BE9E-0185187D8859}" type="sibTrans" cxnId="{524D362B-B809-4B9D-B4C3-A22487B3724D}">
      <dgm:prSet/>
      <dgm:spPr/>
      <dgm:t>
        <a:bodyPr/>
        <a:lstStyle/>
        <a:p>
          <a:endParaRPr lang="en-GB"/>
        </a:p>
      </dgm:t>
    </dgm:pt>
    <dgm:pt modelId="{5F573391-03C8-4199-96B2-5B20CA06AE04}">
      <dgm:prSet phldrT="[Text]" custT="1"/>
      <dgm:spPr/>
      <dgm:t>
        <a:bodyPr/>
        <a:lstStyle/>
        <a:p>
          <a:r>
            <a:rPr lang="en-GB" sz="1600" b="1" u="sng" dirty="0" smtClean="0"/>
            <a:t>Adopt a care bundle</a:t>
          </a:r>
          <a:r>
            <a:rPr lang="en-GB" sz="1600" dirty="0" smtClean="0"/>
            <a:t>: easy win interventions (evidence based), provide comprehensive review despite time pressures; Restarting medication in </a:t>
          </a:r>
          <a:r>
            <a:rPr lang="en-GB" sz="1600" smtClean="0"/>
            <a:t>hospital ; </a:t>
          </a:r>
          <a:r>
            <a:rPr lang="en-GB" sz="1600" dirty="0" smtClean="0"/>
            <a:t>Recognising future risk following AKI and identify high risk patients</a:t>
          </a:r>
          <a:endParaRPr lang="en-GB" sz="1600" dirty="0"/>
        </a:p>
      </dgm:t>
    </dgm:pt>
    <dgm:pt modelId="{EB1249F3-9B03-44CB-9691-0BF87403DE69}" type="sibTrans" cxnId="{0606BCDF-A9B0-42CD-A034-AE879A02E195}">
      <dgm:prSet/>
      <dgm:spPr/>
      <dgm:t>
        <a:bodyPr/>
        <a:lstStyle/>
        <a:p>
          <a:endParaRPr lang="en-GB"/>
        </a:p>
      </dgm:t>
    </dgm:pt>
    <dgm:pt modelId="{EB509874-6D3D-4B51-9829-AE805BF63648}" type="parTrans" cxnId="{0606BCDF-A9B0-42CD-A034-AE879A02E195}">
      <dgm:prSet/>
      <dgm:spPr/>
      <dgm:t>
        <a:bodyPr/>
        <a:lstStyle/>
        <a:p>
          <a:endParaRPr lang="en-GB"/>
        </a:p>
      </dgm:t>
    </dgm:pt>
    <dgm:pt modelId="{3F149E9C-1EE6-4B55-A25B-448A81F7335D}">
      <dgm:prSet phldrT="[Text]" custT="1"/>
      <dgm:spPr/>
      <dgm:t>
        <a:bodyPr/>
        <a:lstStyle/>
        <a:p>
          <a:r>
            <a:rPr lang="en-GB" sz="1600" b="1" u="sng" dirty="0" smtClean="0"/>
            <a:t>Education</a:t>
          </a:r>
          <a:r>
            <a:rPr lang="en-GB" sz="1600" dirty="0" smtClean="0"/>
            <a:t>: Health care professionals + patients – high risk patients</a:t>
          </a:r>
          <a:endParaRPr lang="en-GB" sz="1600" dirty="0"/>
        </a:p>
      </dgm:t>
    </dgm:pt>
    <dgm:pt modelId="{0E9AB911-1348-43AF-A765-54148F29091A}" type="parTrans" cxnId="{34797C7E-7C0C-429E-93D1-F65D114B7839}">
      <dgm:prSet/>
      <dgm:spPr/>
      <dgm:t>
        <a:bodyPr/>
        <a:lstStyle/>
        <a:p>
          <a:endParaRPr lang="en-GB"/>
        </a:p>
      </dgm:t>
    </dgm:pt>
    <dgm:pt modelId="{A1B1BED1-164B-400B-AF34-773D8D8C9616}" type="sibTrans" cxnId="{34797C7E-7C0C-429E-93D1-F65D114B7839}">
      <dgm:prSet/>
      <dgm:spPr/>
      <dgm:t>
        <a:bodyPr/>
        <a:lstStyle/>
        <a:p>
          <a:endParaRPr lang="en-GB"/>
        </a:p>
      </dgm:t>
    </dgm:pt>
    <dgm:pt modelId="{DB131B79-ADBF-49F7-BE55-6C977A27A5DB}">
      <dgm:prSet phldrT="[Text]" custT="1"/>
      <dgm:spPr/>
      <dgm:t>
        <a:bodyPr/>
        <a:lstStyle/>
        <a:p>
          <a:r>
            <a:rPr lang="en-US" sz="1600" b="1" u="sng" dirty="0" smtClean="0"/>
            <a:t>Enhanced out of hospital care</a:t>
          </a:r>
          <a:r>
            <a:rPr lang="en-US" sz="1600" b="1" u="none" dirty="0" smtClean="0"/>
            <a:t>:  </a:t>
          </a:r>
          <a:r>
            <a:rPr lang="en-GB" sz="1600" dirty="0" smtClean="0"/>
            <a:t>Risk awareness + assessment; Interface plan cross boundaries </a:t>
          </a:r>
          <a:endParaRPr lang="en-GB" sz="1600" b="1" u="sng" dirty="0"/>
        </a:p>
      </dgm:t>
    </dgm:pt>
    <dgm:pt modelId="{31130BFB-44E0-4172-97B5-416D90CD938A}" type="parTrans" cxnId="{6AB09382-A998-4ED7-A56D-E0621DE0ACEE}">
      <dgm:prSet/>
      <dgm:spPr/>
      <dgm:t>
        <a:bodyPr/>
        <a:lstStyle/>
        <a:p>
          <a:endParaRPr lang="en-GB"/>
        </a:p>
      </dgm:t>
    </dgm:pt>
    <dgm:pt modelId="{BEB608A7-684E-4F34-882D-0493A4B33E8F}" type="sibTrans" cxnId="{6AB09382-A998-4ED7-A56D-E0621DE0ACEE}">
      <dgm:prSet/>
      <dgm:spPr/>
      <dgm:t>
        <a:bodyPr/>
        <a:lstStyle/>
        <a:p>
          <a:endParaRPr lang="en-GB"/>
        </a:p>
      </dgm:t>
    </dgm:pt>
    <dgm:pt modelId="{468E1D31-D495-4877-832F-CB1F95F2BB2B}" type="pres">
      <dgm:prSet presAssocID="{EE651AF5-7E9D-413E-AD0A-5A13CD0F1D1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465B73E-EF69-49B3-A738-571B9CEAAA47}" type="pres">
      <dgm:prSet presAssocID="{4C43E8CD-D600-4A32-A053-FACA02D3039D}" presName="composite" presStyleCnt="0"/>
      <dgm:spPr/>
    </dgm:pt>
    <dgm:pt modelId="{49ADF97D-0BBA-45A2-8B27-2FB5FB861886}" type="pres">
      <dgm:prSet presAssocID="{4C43E8CD-D600-4A32-A053-FACA02D3039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7DDE42-C2A5-4191-9B5A-BA80B0AA8B9F}" type="pres">
      <dgm:prSet presAssocID="{4C43E8CD-D600-4A32-A053-FACA02D3039D}" presName="descendantText" presStyleLbl="alignAcc1" presStyleIdx="0" presStyleCnt="3" custScaleY="114637" custLinFactNeighborX="-30" custLinFactNeighborY="914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BE9153-AE02-4DA1-9062-691A59C14BE3}" type="pres">
      <dgm:prSet presAssocID="{C521C124-6CEA-4B80-82C5-AC0C51858AAC}" presName="sp" presStyleCnt="0"/>
      <dgm:spPr/>
    </dgm:pt>
    <dgm:pt modelId="{9BA74744-8BD5-4CBA-A62E-C06B102CAF03}" type="pres">
      <dgm:prSet presAssocID="{066840C5-6947-4DF4-8EFF-1E71A2A2457B}" presName="composite" presStyleCnt="0"/>
      <dgm:spPr/>
    </dgm:pt>
    <dgm:pt modelId="{777EBB61-A9C2-4B0E-961E-7B2A06498617}" type="pres">
      <dgm:prSet presAssocID="{066840C5-6947-4DF4-8EFF-1E71A2A2457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6F7E9A-B13D-464F-BB14-BFEEB796E1B9}" type="pres">
      <dgm:prSet presAssocID="{066840C5-6947-4DF4-8EFF-1E71A2A2457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C52283C-D900-4127-96E9-7A040D9F9E74}" type="pres">
      <dgm:prSet presAssocID="{0CFFAF89-EA68-4E13-91AA-D4602E9B423F}" presName="sp" presStyleCnt="0"/>
      <dgm:spPr/>
    </dgm:pt>
    <dgm:pt modelId="{0070DC43-3A1E-4DF7-B75E-CFE46A306B67}" type="pres">
      <dgm:prSet presAssocID="{BDA6C803-2BF7-4E8E-A88A-6B9F65E936B2}" presName="composite" presStyleCnt="0"/>
      <dgm:spPr/>
    </dgm:pt>
    <dgm:pt modelId="{4E9BCD5E-109F-4833-B0C8-55D29CF4E77C}" type="pres">
      <dgm:prSet presAssocID="{BDA6C803-2BF7-4E8E-A88A-6B9F65E936B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33B32B6-709D-4443-BF4B-E98C8CD195EA}" type="pres">
      <dgm:prSet presAssocID="{BDA6C803-2BF7-4E8E-A88A-6B9F65E936B2}" presName="descendantText" presStyleLbl="alignAcc1" presStyleIdx="2" presStyleCnt="3" custScaleY="1309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3236D60-8FD7-4A8D-98F6-BB23C1452F97}" srcId="{4C43E8CD-D600-4A32-A053-FACA02D3039D}" destId="{FA4960A5-8D08-4181-9EF4-0F534C2511B9}" srcOrd="2" destOrd="0" parTransId="{6EE1A59F-09BB-45F4-A64D-2A2A1E109E45}" sibTransId="{B0AC466A-5982-4B7A-B5AA-7141FC39F57F}"/>
    <dgm:cxn modelId="{1E0C179B-40AC-49FC-9D8C-0C6CF1512032}" type="presOf" srcId="{5200A2A0-A02B-4418-81CB-228F04E35EA6}" destId="{936F7E9A-B13D-464F-BB14-BFEEB796E1B9}" srcOrd="0" destOrd="1" presId="urn:microsoft.com/office/officeart/2005/8/layout/chevron2"/>
    <dgm:cxn modelId="{25CDA8CC-2028-41A4-AE00-CC6F387ED974}" srcId="{EE651AF5-7E9D-413E-AD0A-5A13CD0F1D17}" destId="{4C43E8CD-D600-4A32-A053-FACA02D3039D}" srcOrd="0" destOrd="0" parTransId="{17E8CF85-14CC-4A51-BF91-4A90920328D5}" sibTransId="{C521C124-6CEA-4B80-82C5-AC0C51858AAC}"/>
    <dgm:cxn modelId="{D06B1FE5-3C1C-4318-8A40-C75761A46430}" type="presOf" srcId="{066840C5-6947-4DF4-8EFF-1E71A2A2457B}" destId="{777EBB61-A9C2-4B0E-961E-7B2A06498617}" srcOrd="0" destOrd="0" presId="urn:microsoft.com/office/officeart/2005/8/layout/chevron2"/>
    <dgm:cxn modelId="{552AB20F-553A-40B9-B831-921BD739A7C7}" type="presOf" srcId="{FA4960A5-8D08-4181-9EF4-0F534C2511B9}" destId="{9D7DDE42-C2A5-4191-9B5A-BA80B0AA8B9F}" srcOrd="0" destOrd="2" presId="urn:microsoft.com/office/officeart/2005/8/layout/chevron2"/>
    <dgm:cxn modelId="{3C999F17-A308-4F76-A3E0-BCE7A69738A1}" type="presOf" srcId="{AB6DFC16-390C-4C10-9B97-6EEF1D698FE5}" destId="{936F7E9A-B13D-464F-BB14-BFEEB796E1B9}" srcOrd="0" destOrd="0" presId="urn:microsoft.com/office/officeart/2005/8/layout/chevron2"/>
    <dgm:cxn modelId="{344E2B47-CBB0-471C-97B6-4186AC198AE1}" srcId="{BDA6C803-2BF7-4E8E-A88A-6B9F65E936B2}" destId="{538AB3D2-5AEA-4A77-BA34-74F2382B7DB3}" srcOrd="1" destOrd="0" parTransId="{81513F44-4CFC-4346-8229-754C6EE1BFAC}" sibTransId="{C09F6A9D-BF84-4025-A40D-28BD289C59C5}"/>
    <dgm:cxn modelId="{83EA373E-0823-4964-A6D6-21A220E78E2B}" type="presOf" srcId="{F5A4E28A-E2E4-448F-B2B1-BF02D497669F}" destId="{936F7E9A-B13D-464F-BB14-BFEEB796E1B9}" srcOrd="0" destOrd="2" presId="urn:microsoft.com/office/officeart/2005/8/layout/chevron2"/>
    <dgm:cxn modelId="{8C22405E-4D3C-47C5-9A1D-E964016AF2B8}" type="presOf" srcId="{BDA6C803-2BF7-4E8E-A88A-6B9F65E936B2}" destId="{4E9BCD5E-109F-4833-B0C8-55D29CF4E77C}" srcOrd="0" destOrd="0" presId="urn:microsoft.com/office/officeart/2005/8/layout/chevron2"/>
    <dgm:cxn modelId="{19D0D1BD-6ECE-4E90-882C-7A6B685E50CC}" type="presOf" srcId="{D4D6010E-88D4-40A5-BED3-AC38E4EB2CC9}" destId="{533B32B6-709D-4443-BF4B-E98C8CD195EA}" srcOrd="0" destOrd="2" presId="urn:microsoft.com/office/officeart/2005/8/layout/chevron2"/>
    <dgm:cxn modelId="{08FE4365-45F1-4E9D-B37B-47EFA4900D21}" srcId="{066840C5-6947-4DF4-8EFF-1E71A2A2457B}" destId="{F5A4E28A-E2E4-448F-B2B1-BF02D497669F}" srcOrd="2" destOrd="0" parTransId="{A807BB69-8088-44BD-8175-5D6EBB81C225}" sibTransId="{AD238A4A-747E-4717-8667-AC95874BBE4F}"/>
    <dgm:cxn modelId="{524D362B-B809-4B9D-B4C3-A22487B3724D}" srcId="{BDA6C803-2BF7-4E8E-A88A-6B9F65E936B2}" destId="{D4D6010E-88D4-40A5-BED3-AC38E4EB2CC9}" srcOrd="2" destOrd="0" parTransId="{2544CF7E-897A-4694-BB56-B700CF38C90A}" sibTransId="{BDC792B8-4EB6-4E59-BE9E-0185187D8859}"/>
    <dgm:cxn modelId="{CC716873-F672-4A5F-ACB2-51ADE59BEBB7}" srcId="{4C43E8CD-D600-4A32-A053-FACA02D3039D}" destId="{56FBB1CF-D7FC-45E7-A833-0D6F034B4A4E}" srcOrd="0" destOrd="0" parTransId="{4C74768F-A4A7-4086-A0D6-31A298BFCD36}" sibTransId="{8DB287FB-37AF-4224-A34A-80AE6FE087A6}"/>
    <dgm:cxn modelId="{5841E28C-D8C1-4840-8FA4-1EAF6DD752CD}" type="presOf" srcId="{538AB3D2-5AEA-4A77-BA34-74F2382B7DB3}" destId="{533B32B6-709D-4443-BF4B-E98C8CD195EA}" srcOrd="0" destOrd="1" presId="urn:microsoft.com/office/officeart/2005/8/layout/chevron2"/>
    <dgm:cxn modelId="{C613EA11-E78E-4A91-BCB2-45A52F7CA241}" type="presOf" srcId="{EE651AF5-7E9D-413E-AD0A-5A13CD0F1D17}" destId="{468E1D31-D495-4877-832F-CB1F95F2BB2B}" srcOrd="0" destOrd="0" presId="urn:microsoft.com/office/officeart/2005/8/layout/chevron2"/>
    <dgm:cxn modelId="{C12FBDCF-1A50-4A4B-8B5E-8AB561C8A1D1}" type="presOf" srcId="{DB131B79-ADBF-49F7-BE55-6C977A27A5DB}" destId="{9D7DDE42-C2A5-4191-9B5A-BA80B0AA8B9F}" srcOrd="0" destOrd="3" presId="urn:microsoft.com/office/officeart/2005/8/layout/chevron2"/>
    <dgm:cxn modelId="{D7535174-FBCE-463F-B4A8-202BD4647AC4}" srcId="{066840C5-6947-4DF4-8EFF-1E71A2A2457B}" destId="{5200A2A0-A02B-4418-81CB-228F04E35EA6}" srcOrd="1" destOrd="0" parTransId="{A85C9759-F406-41A2-BAB1-CF3107BC90E9}" sibTransId="{C60499F0-DC34-4210-A9B4-2A7201DC641C}"/>
    <dgm:cxn modelId="{52EE770D-3F68-4938-B60F-520FBB24E4E3}" type="presOf" srcId="{5F573391-03C8-4199-96B2-5B20CA06AE04}" destId="{533B32B6-709D-4443-BF4B-E98C8CD195EA}" srcOrd="0" destOrd="0" presId="urn:microsoft.com/office/officeart/2005/8/layout/chevron2"/>
    <dgm:cxn modelId="{0258906D-70CE-4DD5-9B7B-88F7EE081FB7}" type="presOf" srcId="{56FBB1CF-D7FC-45E7-A833-0D6F034B4A4E}" destId="{9D7DDE42-C2A5-4191-9B5A-BA80B0AA8B9F}" srcOrd="0" destOrd="0" presId="urn:microsoft.com/office/officeart/2005/8/layout/chevron2"/>
    <dgm:cxn modelId="{01BA8FB6-88AE-4BFB-8D6B-949C7BC17117}" type="presOf" srcId="{4C43E8CD-D600-4A32-A053-FACA02D3039D}" destId="{49ADF97D-0BBA-45A2-8B27-2FB5FB861886}" srcOrd="0" destOrd="0" presId="urn:microsoft.com/office/officeart/2005/8/layout/chevron2"/>
    <dgm:cxn modelId="{34797C7E-7C0C-429E-93D1-F65D114B7839}" srcId="{4C43E8CD-D600-4A32-A053-FACA02D3039D}" destId="{3F149E9C-1EE6-4B55-A25B-448A81F7335D}" srcOrd="1" destOrd="0" parTransId="{0E9AB911-1348-43AF-A765-54148F29091A}" sibTransId="{A1B1BED1-164B-400B-AF34-773D8D8C9616}"/>
    <dgm:cxn modelId="{2A0E7D5A-7092-4CEB-A998-34B3C3920BE3}" type="presOf" srcId="{3F149E9C-1EE6-4B55-A25B-448A81F7335D}" destId="{9D7DDE42-C2A5-4191-9B5A-BA80B0AA8B9F}" srcOrd="0" destOrd="1" presId="urn:microsoft.com/office/officeart/2005/8/layout/chevron2"/>
    <dgm:cxn modelId="{E0B68F8A-1EE7-4CA6-8BD1-E5CD5DE028AB}" srcId="{066840C5-6947-4DF4-8EFF-1E71A2A2457B}" destId="{AB6DFC16-390C-4C10-9B97-6EEF1D698FE5}" srcOrd="0" destOrd="0" parTransId="{C3AAAEB8-B612-4357-8825-DF8C17674E01}" sibTransId="{81F15252-2F3C-43B4-972A-A5B4F960145F}"/>
    <dgm:cxn modelId="{6AB09382-A998-4ED7-A56D-E0621DE0ACEE}" srcId="{4C43E8CD-D600-4A32-A053-FACA02D3039D}" destId="{DB131B79-ADBF-49F7-BE55-6C977A27A5DB}" srcOrd="3" destOrd="0" parTransId="{31130BFB-44E0-4172-97B5-416D90CD938A}" sibTransId="{BEB608A7-684E-4F34-882D-0493A4B33E8F}"/>
    <dgm:cxn modelId="{0606BCDF-A9B0-42CD-A034-AE879A02E195}" srcId="{BDA6C803-2BF7-4E8E-A88A-6B9F65E936B2}" destId="{5F573391-03C8-4199-96B2-5B20CA06AE04}" srcOrd="0" destOrd="0" parTransId="{EB509874-6D3D-4B51-9829-AE805BF63648}" sibTransId="{EB1249F3-9B03-44CB-9691-0BF87403DE69}"/>
    <dgm:cxn modelId="{65262A04-0931-48F9-AA22-B0171CA339AB}" srcId="{EE651AF5-7E9D-413E-AD0A-5A13CD0F1D17}" destId="{066840C5-6947-4DF4-8EFF-1E71A2A2457B}" srcOrd="1" destOrd="0" parTransId="{CC3E6A87-193F-4EF5-8708-D630F8F4202F}" sibTransId="{0CFFAF89-EA68-4E13-91AA-D4602E9B423F}"/>
    <dgm:cxn modelId="{C67CA82F-3CBB-4BBE-A7FB-9FA83E422C0E}" srcId="{EE651AF5-7E9D-413E-AD0A-5A13CD0F1D17}" destId="{BDA6C803-2BF7-4E8E-A88A-6B9F65E936B2}" srcOrd="2" destOrd="0" parTransId="{13251552-C938-45C4-959B-743307E0DFD6}" sibTransId="{F81FBC9D-3F33-4C86-9DC9-D439FC66C405}"/>
    <dgm:cxn modelId="{D3354905-1510-4A92-8CDF-905FB36E9B11}" type="presParOf" srcId="{468E1D31-D495-4877-832F-CB1F95F2BB2B}" destId="{F465B73E-EF69-49B3-A738-571B9CEAAA47}" srcOrd="0" destOrd="0" presId="urn:microsoft.com/office/officeart/2005/8/layout/chevron2"/>
    <dgm:cxn modelId="{8D93B761-626B-4ECA-8014-962C54F06B21}" type="presParOf" srcId="{F465B73E-EF69-49B3-A738-571B9CEAAA47}" destId="{49ADF97D-0BBA-45A2-8B27-2FB5FB861886}" srcOrd="0" destOrd="0" presId="urn:microsoft.com/office/officeart/2005/8/layout/chevron2"/>
    <dgm:cxn modelId="{7FF498CE-C82B-4AB8-BF29-6DB3CADB6D01}" type="presParOf" srcId="{F465B73E-EF69-49B3-A738-571B9CEAAA47}" destId="{9D7DDE42-C2A5-4191-9B5A-BA80B0AA8B9F}" srcOrd="1" destOrd="0" presId="urn:microsoft.com/office/officeart/2005/8/layout/chevron2"/>
    <dgm:cxn modelId="{FC632E0B-BD1B-49AA-B70D-E4E1C2658740}" type="presParOf" srcId="{468E1D31-D495-4877-832F-CB1F95F2BB2B}" destId="{17BE9153-AE02-4DA1-9062-691A59C14BE3}" srcOrd="1" destOrd="0" presId="urn:microsoft.com/office/officeart/2005/8/layout/chevron2"/>
    <dgm:cxn modelId="{0BB5D05B-E169-4C35-9FFD-A90D00AB4143}" type="presParOf" srcId="{468E1D31-D495-4877-832F-CB1F95F2BB2B}" destId="{9BA74744-8BD5-4CBA-A62E-C06B102CAF03}" srcOrd="2" destOrd="0" presId="urn:microsoft.com/office/officeart/2005/8/layout/chevron2"/>
    <dgm:cxn modelId="{F0B7F6D7-B734-4F16-A3CE-AAA161A7C337}" type="presParOf" srcId="{9BA74744-8BD5-4CBA-A62E-C06B102CAF03}" destId="{777EBB61-A9C2-4B0E-961E-7B2A06498617}" srcOrd="0" destOrd="0" presId="urn:microsoft.com/office/officeart/2005/8/layout/chevron2"/>
    <dgm:cxn modelId="{145FE729-C389-4ABC-957D-65ED502155EF}" type="presParOf" srcId="{9BA74744-8BD5-4CBA-A62E-C06B102CAF03}" destId="{936F7E9A-B13D-464F-BB14-BFEEB796E1B9}" srcOrd="1" destOrd="0" presId="urn:microsoft.com/office/officeart/2005/8/layout/chevron2"/>
    <dgm:cxn modelId="{DDC31920-53D6-4B10-A67D-BC4065D835AC}" type="presParOf" srcId="{468E1D31-D495-4877-832F-CB1F95F2BB2B}" destId="{8C52283C-D900-4127-96E9-7A040D9F9E74}" srcOrd="3" destOrd="0" presId="urn:microsoft.com/office/officeart/2005/8/layout/chevron2"/>
    <dgm:cxn modelId="{09188105-F05F-48F2-A59D-B981BBE88CA2}" type="presParOf" srcId="{468E1D31-D495-4877-832F-CB1F95F2BB2B}" destId="{0070DC43-3A1E-4DF7-B75E-CFE46A306B67}" srcOrd="4" destOrd="0" presId="urn:microsoft.com/office/officeart/2005/8/layout/chevron2"/>
    <dgm:cxn modelId="{561F3A9D-4050-47F2-98CF-85A323DEB855}" type="presParOf" srcId="{0070DC43-3A1E-4DF7-B75E-CFE46A306B67}" destId="{4E9BCD5E-109F-4833-B0C8-55D29CF4E77C}" srcOrd="0" destOrd="0" presId="urn:microsoft.com/office/officeart/2005/8/layout/chevron2"/>
    <dgm:cxn modelId="{1883CD7E-62A6-4957-8D77-4D830967C768}" type="presParOf" srcId="{0070DC43-3A1E-4DF7-B75E-CFE46A306B67}" destId="{533B32B6-709D-4443-BF4B-E98C8CD195E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ADF97D-0BBA-45A2-8B27-2FB5FB861886}">
      <dsp:nvSpPr>
        <dsp:cNvPr id="0" name=""/>
        <dsp:cNvSpPr/>
      </dsp:nvSpPr>
      <dsp:spPr>
        <a:xfrm rot="5400000">
          <a:off x="-306332" y="427917"/>
          <a:ext cx="2042215" cy="142955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Prevention</a:t>
          </a:r>
          <a:endParaRPr lang="en-GB" sz="2000" kern="1200" dirty="0"/>
        </a:p>
      </dsp:txBody>
      <dsp:txXfrm rot="-5400000">
        <a:off x="1" y="836359"/>
        <a:ext cx="1429550" cy="612665"/>
      </dsp:txXfrm>
    </dsp:sp>
    <dsp:sp modelId="{9D7DDE42-C2A5-4191-9B5A-BA80B0AA8B9F}">
      <dsp:nvSpPr>
        <dsp:cNvPr id="0" name=""/>
        <dsp:cNvSpPr/>
      </dsp:nvSpPr>
      <dsp:spPr>
        <a:xfrm rot="5400000">
          <a:off x="3912399" y="-2338965"/>
          <a:ext cx="1521737" cy="64913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u="sng" kern="1200" dirty="0" smtClean="0"/>
            <a:t>General awareness</a:t>
          </a:r>
          <a:r>
            <a:rPr lang="en-GB" sz="1600" kern="1200" dirty="0" smtClean="0"/>
            <a:t>: Empower patients; community champions; bingo!; church group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u="sng" kern="1200" dirty="0" smtClean="0"/>
            <a:t>Education</a:t>
          </a:r>
          <a:r>
            <a:rPr lang="en-GB" sz="1600" kern="1200" dirty="0" smtClean="0"/>
            <a:t>: Health care professionals + patients – high risk patients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u="sng" kern="1200" dirty="0" smtClean="0"/>
            <a:t>Measure impact</a:t>
          </a:r>
          <a:r>
            <a:rPr lang="en-GB" sz="1600" kern="1200" dirty="0" smtClean="0"/>
            <a:t>: Health checks; patient encounters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u="sng" kern="1200" dirty="0" smtClean="0"/>
            <a:t>Enhanced out of hospital care</a:t>
          </a:r>
          <a:r>
            <a:rPr lang="en-US" sz="1600" b="1" u="none" kern="1200" dirty="0" smtClean="0"/>
            <a:t>:  </a:t>
          </a:r>
          <a:r>
            <a:rPr lang="en-GB" sz="1600" kern="1200" dirty="0" smtClean="0"/>
            <a:t>Risk awareness + assessment; Interface plan cross boundaries </a:t>
          </a:r>
          <a:endParaRPr lang="en-GB" sz="1600" b="1" u="sng" kern="1200" dirty="0"/>
        </a:p>
      </dsp:txBody>
      <dsp:txXfrm rot="-5400000">
        <a:off x="1427604" y="220115"/>
        <a:ext cx="6417044" cy="1373167"/>
      </dsp:txXfrm>
    </dsp:sp>
    <dsp:sp modelId="{777EBB61-A9C2-4B0E-961E-7B2A06498617}">
      <dsp:nvSpPr>
        <dsp:cNvPr id="0" name=""/>
        <dsp:cNvSpPr/>
      </dsp:nvSpPr>
      <dsp:spPr>
        <a:xfrm rot="5400000">
          <a:off x="-306332" y="2291398"/>
          <a:ext cx="2042215" cy="142955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Management</a:t>
          </a:r>
          <a:endParaRPr lang="en-GB" sz="2000" kern="1200" dirty="0"/>
        </a:p>
      </dsp:txBody>
      <dsp:txXfrm rot="-5400000">
        <a:off x="1" y="2699840"/>
        <a:ext cx="1429550" cy="612665"/>
      </dsp:txXfrm>
    </dsp:sp>
    <dsp:sp modelId="{936F7E9A-B13D-464F-BB14-BFEEB796E1B9}">
      <dsp:nvSpPr>
        <dsp:cNvPr id="0" name=""/>
        <dsp:cNvSpPr/>
      </dsp:nvSpPr>
      <dsp:spPr>
        <a:xfrm rot="5400000">
          <a:off x="4011495" y="-596878"/>
          <a:ext cx="1327439" cy="64913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u="sng" kern="1200" dirty="0" smtClean="0"/>
            <a:t>Adopt a care bundle with following minimum interventions</a:t>
          </a:r>
          <a:r>
            <a:rPr lang="en-GB" sz="1600" kern="1200" dirty="0" smtClean="0"/>
            <a:t>: Urine dip stick; Fluid management; Tests (USS/Bloods); Drug management; MDT follow-ups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u="sng" kern="1200" dirty="0" smtClean="0"/>
            <a:t>Raise awareness in the community and education</a:t>
          </a:r>
          <a:endParaRPr lang="en-GB" sz="1600" b="1" u="sng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u="sng" kern="1200" dirty="0" smtClean="0"/>
            <a:t>Measure impact</a:t>
          </a:r>
          <a:r>
            <a:rPr lang="en-GB" sz="1600" kern="1200" dirty="0" smtClean="0"/>
            <a:t>: Governance and monitoring</a:t>
          </a:r>
          <a:endParaRPr lang="en-GB" sz="1600" kern="1200" dirty="0"/>
        </a:p>
      </dsp:txBody>
      <dsp:txXfrm rot="-5400000">
        <a:off x="1429550" y="2049867"/>
        <a:ext cx="6426529" cy="1197839"/>
      </dsp:txXfrm>
    </dsp:sp>
    <dsp:sp modelId="{4E9BCD5E-109F-4833-B0C8-55D29CF4E77C}">
      <dsp:nvSpPr>
        <dsp:cNvPr id="0" name=""/>
        <dsp:cNvSpPr/>
      </dsp:nvSpPr>
      <dsp:spPr>
        <a:xfrm rot="5400000">
          <a:off x="-306332" y="4360360"/>
          <a:ext cx="2042215" cy="1429550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Post care</a:t>
          </a:r>
          <a:endParaRPr lang="en-GB" sz="2000" kern="1200" dirty="0"/>
        </a:p>
      </dsp:txBody>
      <dsp:txXfrm rot="-5400000">
        <a:off x="1" y="4768802"/>
        <a:ext cx="1429550" cy="612665"/>
      </dsp:txXfrm>
    </dsp:sp>
    <dsp:sp modelId="{533B32B6-709D-4443-BF4B-E98C8CD195EA}">
      <dsp:nvSpPr>
        <dsp:cNvPr id="0" name=""/>
        <dsp:cNvSpPr/>
      </dsp:nvSpPr>
      <dsp:spPr>
        <a:xfrm rot="5400000">
          <a:off x="3806014" y="1472083"/>
          <a:ext cx="1738401" cy="64913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u="sng" kern="1200" dirty="0" smtClean="0"/>
            <a:t>Adopt a care bundle</a:t>
          </a:r>
          <a:r>
            <a:rPr lang="en-GB" sz="1600" kern="1200" dirty="0" smtClean="0"/>
            <a:t>: easy win interventions (evidence based), provide comprehensive review despite time pressures; Restarting medication in </a:t>
          </a:r>
          <a:r>
            <a:rPr lang="en-GB" sz="1600" kern="1200" smtClean="0"/>
            <a:t>hospital ; </a:t>
          </a:r>
          <a:r>
            <a:rPr lang="en-GB" sz="1600" kern="1200" dirty="0" smtClean="0"/>
            <a:t>Recognising future risk following AKI and identify high risk patients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u="sng" kern="1200" dirty="0" smtClean="0"/>
            <a:t>Use of IT</a:t>
          </a:r>
          <a:r>
            <a:rPr lang="en-GB" sz="1600" kern="1200" dirty="0" smtClean="0"/>
            <a:t>:  e-alerts; improve coding; integration and standardisation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u="sng" kern="1200" dirty="0" smtClean="0"/>
            <a:t>Improve Communication: </a:t>
          </a:r>
          <a:r>
            <a:rPr lang="en-GB" sz="1600" kern="1200" dirty="0" smtClean="0"/>
            <a:t>improve patient self-care messages; Discharge summary (clear and easy to action)</a:t>
          </a:r>
          <a:endParaRPr lang="en-GB" sz="1600" kern="1200" dirty="0"/>
        </a:p>
      </dsp:txBody>
      <dsp:txXfrm rot="-5400000">
        <a:off x="1429550" y="3933409"/>
        <a:ext cx="6406467" cy="15686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353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544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023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181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67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637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58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983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941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134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3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27707-5609-4F12-9D73-5896586362FF}" type="datetimeFigureOut">
              <a:rPr lang="en-GB" smtClean="0"/>
              <a:t>22/12/2016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691F1-9F79-4D00-851E-50DF6D7F1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28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90376890"/>
              </p:ext>
            </p:extLst>
          </p:nvPr>
        </p:nvGraphicFramePr>
        <p:xfrm>
          <a:off x="539552" y="476672"/>
          <a:ext cx="792088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2393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152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Salford Royal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Corgie Delphine</dc:creator>
  <cp:lastModifiedBy>Jemma Elston</cp:lastModifiedBy>
  <cp:revision>4</cp:revision>
  <dcterms:created xsi:type="dcterms:W3CDTF">2016-12-21T15:27:30Z</dcterms:created>
  <dcterms:modified xsi:type="dcterms:W3CDTF">2016-12-22T14:04:42Z</dcterms:modified>
</cp:coreProperties>
</file>